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82" r:id="rId5"/>
    <p:sldId id="293" r:id="rId6"/>
    <p:sldId id="297" r:id="rId7"/>
    <p:sldId id="299" r:id="rId8"/>
    <p:sldId id="291" r:id="rId9"/>
    <p:sldId id="292" r:id="rId10"/>
    <p:sldId id="283" r:id="rId11"/>
    <p:sldId id="300" r:id="rId12"/>
    <p:sldId id="298" r:id="rId13"/>
    <p:sldId id="302" r:id="rId14"/>
    <p:sldId id="303" r:id="rId15"/>
    <p:sldId id="304" r:id="rId16"/>
    <p:sldId id="305" r:id="rId17"/>
    <p:sldId id="306" r:id="rId18"/>
    <p:sldId id="307" r:id="rId19"/>
    <p:sldId id="308" r:id="rId20"/>
    <p:sldId id="309" r:id="rId21"/>
    <p:sldId id="310" r:id="rId22"/>
    <p:sldId id="311" r:id="rId23"/>
    <p:sldId id="312" r:id="rId24"/>
    <p:sldId id="313" r:id="rId25"/>
    <p:sldId id="296" r:id="rId26"/>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22" autoAdjust="0"/>
    <p:restoredTop sz="94631" autoAdjust="0"/>
  </p:normalViewPr>
  <p:slideViewPr>
    <p:cSldViewPr snapToGrid="0">
      <p:cViewPr varScale="1">
        <p:scale>
          <a:sx n="104" d="100"/>
          <a:sy n="104" d="100"/>
        </p:scale>
        <p:origin x="240" y="12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6" d="100"/>
          <a:sy n="86" d="100"/>
        </p:scale>
        <p:origin x="3018"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15FAA28-D333-4D57-AF0E-BDF53B4498B2}" type="datetime1">
              <a:rPr lang="en-GB" smtClean="0"/>
              <a:t>18/04/2023</a:t>
            </a:fld>
            <a:endParaRPr lang="en-GB"/>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n-GB" smtClean="0"/>
              <a:t>‹#›</a:t>
            </a:fld>
            <a:endParaRPr lang="en-GB"/>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D03277C-3F5C-4673-8D79-1738A329ED93}" type="datetime1">
              <a:rPr lang="en-GB" noProof="0" smtClean="0"/>
              <a:t>18/04/2023</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30193B-564F-4854-8A52-728F3FB19C85}" type="slidenum">
              <a:rPr lang="en-GB" noProof="0" smtClean="0"/>
              <a:t>‹#›</a:t>
            </a:fld>
            <a:endParaRPr lang="en-GB"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1</a:t>
            </a:fld>
            <a:endParaRPr lang="en-GB"/>
          </a:p>
        </p:txBody>
      </p:sp>
    </p:spTree>
    <p:extLst>
      <p:ext uri="{BB962C8B-B14F-4D97-AF65-F5344CB8AC3E}">
        <p14:creationId xmlns:p14="http://schemas.microsoft.com/office/powerpoint/2010/main" val="2256460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13</a:t>
            </a:fld>
            <a:endParaRPr lang="en-GB"/>
          </a:p>
        </p:txBody>
      </p:sp>
    </p:spTree>
    <p:extLst>
      <p:ext uri="{BB962C8B-B14F-4D97-AF65-F5344CB8AC3E}">
        <p14:creationId xmlns:p14="http://schemas.microsoft.com/office/powerpoint/2010/main" val="789527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14</a:t>
            </a:fld>
            <a:endParaRPr lang="en-GB"/>
          </a:p>
        </p:txBody>
      </p:sp>
    </p:spTree>
    <p:extLst>
      <p:ext uri="{BB962C8B-B14F-4D97-AF65-F5344CB8AC3E}">
        <p14:creationId xmlns:p14="http://schemas.microsoft.com/office/powerpoint/2010/main" val="391216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15</a:t>
            </a:fld>
            <a:endParaRPr lang="en-GB"/>
          </a:p>
        </p:txBody>
      </p:sp>
    </p:spTree>
    <p:extLst>
      <p:ext uri="{BB962C8B-B14F-4D97-AF65-F5344CB8AC3E}">
        <p14:creationId xmlns:p14="http://schemas.microsoft.com/office/powerpoint/2010/main" val="786133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17</a:t>
            </a:fld>
            <a:endParaRPr lang="en-GB"/>
          </a:p>
        </p:txBody>
      </p:sp>
    </p:spTree>
    <p:extLst>
      <p:ext uri="{BB962C8B-B14F-4D97-AF65-F5344CB8AC3E}">
        <p14:creationId xmlns:p14="http://schemas.microsoft.com/office/powerpoint/2010/main" val="1825686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18</a:t>
            </a:fld>
            <a:endParaRPr lang="en-GB"/>
          </a:p>
        </p:txBody>
      </p:sp>
    </p:spTree>
    <p:extLst>
      <p:ext uri="{BB962C8B-B14F-4D97-AF65-F5344CB8AC3E}">
        <p14:creationId xmlns:p14="http://schemas.microsoft.com/office/powerpoint/2010/main" val="1030051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19</a:t>
            </a:fld>
            <a:endParaRPr lang="en-GB"/>
          </a:p>
        </p:txBody>
      </p:sp>
    </p:spTree>
    <p:extLst>
      <p:ext uri="{BB962C8B-B14F-4D97-AF65-F5344CB8AC3E}">
        <p14:creationId xmlns:p14="http://schemas.microsoft.com/office/powerpoint/2010/main" val="1420542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21</a:t>
            </a:fld>
            <a:endParaRPr lang="en-GB"/>
          </a:p>
        </p:txBody>
      </p:sp>
    </p:spTree>
    <p:extLst>
      <p:ext uri="{BB962C8B-B14F-4D97-AF65-F5344CB8AC3E}">
        <p14:creationId xmlns:p14="http://schemas.microsoft.com/office/powerpoint/2010/main" val="418685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22</a:t>
            </a:fld>
            <a:endParaRPr lang="en-GB"/>
          </a:p>
        </p:txBody>
      </p:sp>
    </p:spTree>
    <p:extLst>
      <p:ext uri="{BB962C8B-B14F-4D97-AF65-F5344CB8AC3E}">
        <p14:creationId xmlns:p14="http://schemas.microsoft.com/office/powerpoint/2010/main" val="1309949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2</a:t>
            </a:fld>
            <a:endParaRPr lang="en-GB"/>
          </a:p>
        </p:txBody>
      </p:sp>
    </p:spTree>
    <p:extLst>
      <p:ext uri="{BB962C8B-B14F-4D97-AF65-F5344CB8AC3E}">
        <p14:creationId xmlns:p14="http://schemas.microsoft.com/office/powerpoint/2010/main" val="2385884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3</a:t>
            </a:fld>
            <a:endParaRPr lang="en-GB"/>
          </a:p>
        </p:txBody>
      </p:sp>
    </p:spTree>
    <p:extLst>
      <p:ext uri="{BB962C8B-B14F-4D97-AF65-F5344CB8AC3E}">
        <p14:creationId xmlns:p14="http://schemas.microsoft.com/office/powerpoint/2010/main" val="715578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5</a:t>
            </a:fld>
            <a:endParaRPr lang="en-GB"/>
          </a:p>
        </p:txBody>
      </p:sp>
    </p:spTree>
    <p:extLst>
      <p:ext uri="{BB962C8B-B14F-4D97-AF65-F5344CB8AC3E}">
        <p14:creationId xmlns:p14="http://schemas.microsoft.com/office/powerpoint/2010/main" val="976270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6</a:t>
            </a:fld>
            <a:endParaRPr lang="en-GB"/>
          </a:p>
        </p:txBody>
      </p:sp>
    </p:spTree>
    <p:extLst>
      <p:ext uri="{BB962C8B-B14F-4D97-AF65-F5344CB8AC3E}">
        <p14:creationId xmlns:p14="http://schemas.microsoft.com/office/powerpoint/2010/main" val="4068716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7</a:t>
            </a:fld>
            <a:endParaRPr lang="en-GB"/>
          </a:p>
        </p:txBody>
      </p:sp>
    </p:spTree>
    <p:extLst>
      <p:ext uri="{BB962C8B-B14F-4D97-AF65-F5344CB8AC3E}">
        <p14:creationId xmlns:p14="http://schemas.microsoft.com/office/powerpoint/2010/main" val="4137163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9</a:t>
            </a:fld>
            <a:endParaRPr lang="en-GB"/>
          </a:p>
        </p:txBody>
      </p:sp>
    </p:spTree>
    <p:extLst>
      <p:ext uri="{BB962C8B-B14F-4D97-AF65-F5344CB8AC3E}">
        <p14:creationId xmlns:p14="http://schemas.microsoft.com/office/powerpoint/2010/main" val="1459860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10</a:t>
            </a:fld>
            <a:endParaRPr lang="en-GB"/>
          </a:p>
        </p:txBody>
      </p:sp>
    </p:spTree>
    <p:extLst>
      <p:ext uri="{BB962C8B-B14F-4D97-AF65-F5344CB8AC3E}">
        <p14:creationId xmlns:p14="http://schemas.microsoft.com/office/powerpoint/2010/main" val="1765828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11</a:t>
            </a:fld>
            <a:endParaRPr lang="en-GB"/>
          </a:p>
        </p:txBody>
      </p:sp>
    </p:spTree>
    <p:extLst>
      <p:ext uri="{BB962C8B-B14F-4D97-AF65-F5344CB8AC3E}">
        <p14:creationId xmlns:p14="http://schemas.microsoft.com/office/powerpoint/2010/main" val="4190503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tx1"/>
                </a:solidFill>
                <a:latin typeface="+mj-lt"/>
              </a:defRPr>
            </a:lvl1pPr>
          </a:lstStyle>
          <a:p>
            <a:pPr rtl="0"/>
            <a:r>
              <a:rPr lang="en-GB"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rtlCol="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n-GB"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916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572900" y="1511476"/>
            <a:ext cx="2916000" cy="4679249"/>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6713800" y="1511475"/>
            <a:ext cx="2916000" cy="4679250"/>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n-GB"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1764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290450" y="1512000"/>
            <a:ext cx="1764000" cy="4679250"/>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148900" y="1512000"/>
            <a:ext cx="1764000" cy="4679250"/>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007350" y="1507535"/>
            <a:ext cx="1764000" cy="4679250"/>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7865800" y="1507535"/>
            <a:ext cx="1764000" cy="4683715"/>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solidFill>
              </a:defRPr>
            </a:lvl1pPr>
          </a:lstStyle>
          <a:p>
            <a:pPr rtl="0"/>
            <a:r>
              <a:rPr lang="en-GB"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en-GB" noProof="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n-GB" noProof="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p>
            <a:pPr rtl="0"/>
            <a:fld id="{19B51A1E-902D-48AF-9020-955120F399B6}" type="slidenum">
              <a:rPr lang="en-GB" noProof="0" smtClean="0"/>
              <a:pPr/>
              <a:t>‹#›</a:t>
            </a:fld>
            <a:endParaRPr lang="en-GB" noProof="0"/>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rtlCol="0"/>
          <a:lstStyle>
            <a:lvl1pPr>
              <a:defRPr sz="5400" cap="none">
                <a:solidFill>
                  <a:schemeClr val="bg1"/>
                </a:solidFill>
              </a:defRPr>
            </a:lvl1pPr>
          </a:lstStyle>
          <a:p>
            <a:pPr rtl="0"/>
            <a:r>
              <a:rPr lang="en-GB" noProof="0"/>
              <a:t>Click To Edit Master Title Style</a:t>
            </a:r>
          </a:p>
        </p:txBody>
      </p:sp>
    </p:spTree>
    <p:extLst>
      <p:ext uri="{BB962C8B-B14F-4D97-AF65-F5344CB8AC3E}">
        <p14:creationId xmlns:p14="http://schemas.microsoft.com/office/powerpoint/2010/main" val="122777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n-GB"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hasCustomPrompt="1"/>
          </p:nvPr>
        </p:nvSpPr>
        <p:spPr>
          <a:xfrm>
            <a:off x="432000" y="1046375"/>
            <a:ext cx="9198000" cy="5130588"/>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228008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n-GB"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hasCustomPrompt="1"/>
          </p:nvPr>
        </p:nvSpPr>
        <p:spPr>
          <a:xfrm>
            <a:off x="432000" y="1046376"/>
            <a:ext cx="4435831" cy="5130588"/>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hasCustomPrompt="1"/>
          </p:nvPr>
        </p:nvSpPr>
        <p:spPr>
          <a:xfrm>
            <a:off x="5194169" y="1046376"/>
            <a:ext cx="4435831" cy="5130588"/>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35743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n-GB"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hasCustomPrompt="1"/>
          </p:nvPr>
        </p:nvSpPr>
        <p:spPr>
          <a:xfrm>
            <a:off x="432000" y="1068420"/>
            <a:ext cx="4434840" cy="823912"/>
          </a:xfrm>
          <a:solidFill>
            <a:schemeClr val="tx1"/>
          </a:solidFill>
        </p:spPr>
        <p:txBody>
          <a:bodyPr rtlCol="0"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hasCustomPrompt="1"/>
          </p:nvPr>
        </p:nvSpPr>
        <p:spPr>
          <a:xfrm>
            <a:off x="5195160" y="1068420"/>
            <a:ext cx="4434840" cy="823912"/>
          </a:xfrm>
          <a:solidFill>
            <a:schemeClr val="tx1"/>
          </a:solidFill>
        </p:spPr>
        <p:txBody>
          <a:bodyPr rtlCol="0"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hasCustomPrompt="1"/>
          </p:nvPr>
        </p:nvSpPr>
        <p:spPr>
          <a:xfrm>
            <a:off x="432001" y="2096752"/>
            <a:ext cx="4434840" cy="4092911"/>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hasCustomPrompt="1"/>
          </p:nvPr>
        </p:nvSpPr>
        <p:spPr>
          <a:xfrm>
            <a:off x="5195160" y="2096752"/>
            <a:ext cx="4434840" cy="4092911"/>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86346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rtlCol="0" anchor="b"/>
          <a:lstStyle>
            <a:lvl1pPr>
              <a:defRPr sz="2800"/>
            </a:lvl1pPr>
          </a:lstStyle>
          <a:p>
            <a:pPr rtl="0"/>
            <a:r>
              <a:rPr lang="en-GB"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hasCustomPrompt="1"/>
          </p:nvPr>
        </p:nvSpPr>
        <p:spPr>
          <a:xfrm>
            <a:off x="3770722" y="457201"/>
            <a:ext cx="6023727" cy="5726784"/>
          </a:xfrm>
        </p:spPr>
        <p:txBody>
          <a:bodyPr rtlCol="0"/>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387200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rtlCol="0" anchor="b"/>
          <a:lstStyle>
            <a:lvl1pPr>
              <a:defRPr sz="2800"/>
            </a:lvl1pPr>
          </a:lstStyle>
          <a:p>
            <a:pPr rtl="0"/>
            <a:r>
              <a:rPr lang="en-GB"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Tree>
    <p:extLst>
      <p:ext uri="{BB962C8B-B14F-4D97-AF65-F5344CB8AC3E}">
        <p14:creationId xmlns:p14="http://schemas.microsoft.com/office/powerpoint/2010/main" val="302147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n-GB"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537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bg1"/>
                </a:solidFill>
                <a:latin typeface="+mj-lt"/>
              </a:defRPr>
            </a:lvl1pPr>
          </a:lstStyle>
          <a:p>
            <a:pPr rtl="0"/>
            <a:r>
              <a:rPr lang="en-GB"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en-GB" noProof="0"/>
              <a:t>Add a footer</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bg1"/>
                </a:solidFill>
                <a:latin typeface="+mj-lt"/>
              </a:defRPr>
            </a:lvl1pPr>
          </a:lstStyle>
          <a:p>
            <a:pPr rtl="0"/>
            <a:r>
              <a:rPr lang="en-GB"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rtlCol="0"/>
          <a:lstStyle>
            <a:lvl1pPr algn="r">
              <a:defRPr>
                <a:solidFill>
                  <a:schemeClr val="tx1"/>
                </a:solidFill>
              </a:defRPr>
            </a:lvl1pPr>
          </a:lstStyle>
          <a:p>
            <a:pPr rtl="0"/>
            <a:r>
              <a:rPr lang="en-GB"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rtlCol="0"/>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445000" y="2908300"/>
            <a:ext cx="5184800" cy="3283700"/>
          </a:xfrm>
          <a:solidFill>
            <a:schemeClr val="bg1"/>
          </a:solidFill>
        </p:spPr>
        <p:txBody>
          <a:bodyPr lIns="180000" tIns="252000" rIns="252000" rtlCol="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n-GB" noProof="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23393" y="1343906"/>
            <a:ext cx="3736800" cy="3933645"/>
          </a:xfrm>
          <a:solidFill>
            <a:schemeClr val="bg1"/>
          </a:solidFill>
        </p:spPr>
        <p:txBody>
          <a:bodyPr lIns="180000" tIns="180000" rIns="180000"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n-GB" noProof="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p>
            <a:pPr rtl="0"/>
            <a:fld id="{19B51A1E-902D-48AF-9020-955120F399B6}" type="slidenum">
              <a:rPr lang="en-GB" noProof="0" smtClean="0"/>
              <a:pPr/>
              <a:t>‹#›</a:t>
            </a:fld>
            <a:endParaRPr lang="en-GB" noProof="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rtlCol="0"/>
          <a:lstStyle/>
          <a:p>
            <a:pPr rtl="0"/>
            <a:r>
              <a:rPr lang="en-GB" noProof="0"/>
              <a:t>Click to edit Master title style</a:t>
            </a:r>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n-GB"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432296"/>
            <a:ext cx="4500000" cy="527076"/>
          </a:xfrm>
          <a:solidFill>
            <a:schemeClr val="tx1"/>
          </a:solidFill>
        </p:spPr>
        <p:txBody>
          <a:bodyPr lIns="180000" tIns="36000" rtlCol="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4500000" cy="4168332"/>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5129800" y="1433105"/>
            <a:ext cx="4500000" cy="525283"/>
          </a:xfrm>
          <a:solidFill>
            <a:schemeClr val="tx1"/>
          </a:solidFill>
        </p:spPr>
        <p:txBody>
          <a:bodyPr lIns="180000" tIns="36000" rtlCol="0" anchor="ctr"/>
          <a:lstStyle>
            <a:lvl1pPr marL="0" indent="0">
              <a:buNone/>
              <a:defRPr sz="2400" b="1" spc="-150">
                <a:solidFill>
                  <a:schemeClr val="bg1"/>
                </a:solidFill>
                <a:latin typeface="+mj-lt"/>
              </a:defRPr>
            </a:lvl1pPr>
          </a:lstStyle>
          <a:p>
            <a:pPr lvl="0" rtl="0"/>
            <a:r>
              <a:rPr lang="en-GB" noProof="0"/>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5129800" y="2020359"/>
            <a:ext cx="4500000" cy="4170891"/>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rtlCol="0"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n-GB" noProof="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p>
            <a:pPr rtl="0"/>
            <a:fld id="{19B51A1E-902D-48AF-9020-955120F399B6}" type="slidenum">
              <a:rPr lang="en-GB" noProof="0" smtClean="0"/>
              <a:pPr/>
              <a:t>‹#›</a:t>
            </a:fld>
            <a:endParaRPr lang="en-GB" noProof="0"/>
          </a:p>
        </p:txBody>
      </p:sp>
      <p:sp>
        <p:nvSpPr>
          <p:cNvPr id="5" name="Title 4">
            <a:extLst>
              <a:ext uri="{FF2B5EF4-FFF2-40B4-BE49-F238E27FC236}">
                <a16:creationId xmlns:a16="http://schemas.microsoft.com/office/drawing/2014/main" id="{16EFF903-F1F3-440A-B12C-9FD51606B03D}"/>
              </a:ext>
            </a:extLst>
          </p:cNvPr>
          <p:cNvSpPr>
            <a:spLocks noGrp="1"/>
          </p:cNvSpPr>
          <p:nvPr>
            <p:ph type="title"/>
          </p:nvPr>
        </p:nvSpPr>
        <p:spPr/>
        <p:txBody>
          <a:bodyPr rtlCol="0"/>
          <a:lstStyle/>
          <a:p>
            <a:pPr rtl="0"/>
            <a:r>
              <a:rPr lang="en-GB"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rtlCol="0" anchor="ctr"/>
          <a:lstStyle>
            <a:lvl1pPr algn="ctr">
              <a:lnSpc>
                <a:spcPct val="100000"/>
              </a:lnSpc>
              <a:defRPr sz="6000" b="1" cap="all" spc="-300" baseline="0">
                <a:solidFill>
                  <a:schemeClr val="tx1"/>
                </a:solidFill>
                <a:latin typeface="+mj-lt"/>
              </a:defRPr>
            </a:lvl1pPr>
          </a:lstStyle>
          <a:p>
            <a:pPr rtl="0"/>
            <a:r>
              <a:rPr lang="en-GB" noProof="0"/>
              <a:t>Thank you</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rtlCol="0"/>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rtl="0"/>
            <a:r>
              <a:rPr lang="en-GB" noProof="0"/>
              <a:t>Full Name</a:t>
            </a:r>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en-GB" noProof="0"/>
              <a:t>Phone Number</a:t>
            </a:r>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en-GB" noProof="0"/>
              <a:t>Email or Social Media Handle</a:t>
            </a:r>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en-GB" noProof="0"/>
              <a:t>Company Website</a:t>
            </a:r>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solidFill>
              </a:defRPr>
            </a:lvl1pPr>
          </a:lstStyle>
          <a:p>
            <a:pPr rtl="0"/>
            <a:r>
              <a:rPr lang="en-GB"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en-GB" noProof="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 name="Rectangle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pPr rtl="0"/>
            <a:r>
              <a:rPr lang="en-GB"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pPr rtl="0"/>
            <a:r>
              <a:rPr lang="en-GB" noProof="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pPr rtl="0"/>
            <a:fld id="{19B51A1E-902D-48AF-9020-955120F399B6}" type="slidenum">
              <a:rPr lang="en-GB" noProof="0" smtClean="0"/>
              <a:pPr/>
              <a:t>‹#›</a:t>
            </a:fld>
            <a:endParaRPr lang="en-GB" noProof="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rtl="0">
              <a:lnSpc>
                <a:spcPts val="1400"/>
              </a:lnSpc>
            </a:pPr>
            <a:r>
              <a:rPr lang="en-GB" sz="1600" b="1" spc="-100" noProof="0">
                <a:solidFill>
                  <a:schemeClr val="tx1">
                    <a:lumMod val="50000"/>
                    <a:lumOff val="50000"/>
                  </a:schemeClr>
                </a:solidFill>
                <a:latin typeface="Corbel" panose="020B0503020204020204" pitchFamily="34" charset="0"/>
              </a:rPr>
              <a:t>WOODGROVE</a:t>
            </a:r>
            <a:r>
              <a:rPr lang="en-GB" sz="1600" b="1" spc="-100" noProof="0">
                <a:solidFill>
                  <a:schemeClr val="accent1"/>
                </a:solidFill>
                <a:latin typeface="Corbel" panose="020B0503020204020204" pitchFamily="34" charset="0"/>
              </a:rPr>
              <a:t> </a:t>
            </a:r>
            <a:r>
              <a:rPr lang="en-GB" sz="1600" b="1" spc="-100" noProof="0">
                <a:solidFill>
                  <a:schemeClr val="tx1"/>
                </a:solidFill>
                <a:latin typeface="Corbel" panose="020B0503020204020204" pitchFamily="34" charset="0"/>
              </a:rPr>
              <a:t>BANK</a:t>
            </a:r>
          </a:p>
        </p:txBody>
      </p:sp>
      <p:sp>
        <p:nvSpPr>
          <p:cNvPr id="8" name="Rectangle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Rectangle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ood piece cut through the middle">
            <a:extLst>
              <a:ext uri="{FF2B5EF4-FFF2-40B4-BE49-F238E27FC236}">
                <a16:creationId xmlns:a16="http://schemas.microsoft.com/office/drawing/2014/main" id="{C0BA96B3-F713-41B0-A2E3-15E9039E4743}"/>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9980476" y="0"/>
            <a:ext cx="2211524" cy="6858000"/>
          </a:xfrm>
        </p:spPr>
      </p:pic>
      <p:sp>
        <p:nvSpPr>
          <p:cNvPr id="16" name="TextBox 15">
            <a:extLst>
              <a:ext uri="{FF2B5EF4-FFF2-40B4-BE49-F238E27FC236}">
                <a16:creationId xmlns:a16="http://schemas.microsoft.com/office/drawing/2014/main" id="{E2F2BFDF-E9F2-4569-A9F2-E1FFCB7FB82D}"/>
              </a:ext>
            </a:extLst>
          </p:cNvPr>
          <p:cNvSpPr txBox="1"/>
          <p:nvPr/>
        </p:nvSpPr>
        <p:spPr>
          <a:xfrm>
            <a:off x="5205663" y="3941638"/>
            <a:ext cx="1879577" cy="404658"/>
          </a:xfrm>
          <a:prstGeom prst="rect">
            <a:avLst/>
          </a:prstGeom>
          <a:noFill/>
        </p:spPr>
        <p:txBody>
          <a:bodyPr wrap="square" lIns="0" tIns="36000" rIns="0" bIns="0" rtlCol="0">
            <a:spAutoFit/>
          </a:bodyPr>
          <a:lstStyle/>
          <a:p>
            <a:pPr algn="r" rtl="0">
              <a:lnSpc>
                <a:spcPts val="1400"/>
              </a:lnSpc>
            </a:pPr>
            <a:r>
              <a:rPr lang="ru-RU" sz="1600" b="1" spc="-100" dirty="0">
                <a:solidFill>
                  <a:schemeClr val="tx1">
                    <a:lumMod val="50000"/>
                    <a:lumOff val="50000"/>
                  </a:schemeClr>
                </a:solidFill>
                <a:latin typeface="Corbel" panose="020B0503020204020204" pitchFamily="34" charset="0"/>
              </a:rPr>
              <a:t>Сергей  Савчук</a:t>
            </a:r>
            <a:br>
              <a:rPr lang="en-GB" sz="1600" b="1" spc="-100" dirty="0">
                <a:solidFill>
                  <a:schemeClr val="accent1"/>
                </a:solidFill>
                <a:latin typeface="Corbel" panose="020B0503020204020204" pitchFamily="34" charset="0"/>
              </a:rPr>
            </a:br>
            <a:r>
              <a:rPr lang="en-US" sz="1600" b="1" spc="-100" dirty="0">
                <a:solidFill>
                  <a:schemeClr val="accent1"/>
                </a:solidFill>
                <a:latin typeface="Corbel" panose="020B0503020204020204" pitchFamily="34" charset="0"/>
              </a:rPr>
              <a:t>software engineer</a:t>
            </a:r>
            <a:endParaRPr lang="en-GB" sz="1600" b="1" spc="-100" dirty="0">
              <a:solidFill>
                <a:schemeClr val="tx1"/>
              </a:solidFill>
              <a:latin typeface="Corbel" panose="020B0503020204020204" pitchFamily="34" charset="0"/>
            </a:endParaRPr>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rtlCol="0"/>
          <a:lstStyle/>
          <a:p>
            <a:pPr rtl="0"/>
            <a:r>
              <a:rPr lang="ru-RU" dirty="0"/>
              <a:t>Структуры данных</a:t>
            </a:r>
            <a:endParaRPr lang="en-GB"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rtlCol="0"/>
          <a:lstStyle/>
          <a:p>
            <a:r>
              <a:rPr lang="ru-RU" dirty="0"/>
              <a:t>цели структуры данных призваны помочь нам организовать данные.</a:t>
            </a:r>
            <a:endParaRPr lang="en-GB" dirty="0"/>
          </a:p>
        </p:txBody>
      </p:sp>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Running track">
            <a:extLst>
              <a:ext uri="{FF2B5EF4-FFF2-40B4-BE49-F238E27FC236}">
                <a16:creationId xmlns:a16="http://schemas.microsoft.com/office/drawing/2014/main" id="{510AF14D-268D-4B93-96C4-26C9387AA4E2}"/>
              </a:ext>
            </a:extLst>
          </p:cNvPr>
          <p:cNvPicPr>
            <a:picLocks noGrp="1" noChangeAspect="1"/>
          </p:cNvPicPr>
          <p:nvPr>
            <p:ph type="pic" sz="quarter" idx="13"/>
          </p:nvPr>
        </p:nvPicPr>
        <p:blipFill>
          <a:blip r:embed="rId3" cstate="screen">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bwMode="ltGray">
          <a:xfrm>
            <a:off x="286990" y="4650539"/>
            <a:ext cx="6798250" cy="1192038"/>
          </a:xfrm>
        </p:spPr>
        <p:txBody>
          <a:bodyPr rtlCol="0" anchor="ctr"/>
          <a:lstStyle/>
          <a:p>
            <a:pPr rtl="0">
              <a:lnSpc>
                <a:spcPct val="100000"/>
              </a:lnSpc>
            </a:pPr>
            <a:r>
              <a:rPr lang="en-US" dirty="0"/>
              <a:t>queue</a:t>
            </a:r>
            <a:endParaRPr lang="en-GB"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rtlCol="0"/>
          <a:lstStyle/>
          <a:p>
            <a:pPr rtl="0"/>
            <a:r>
              <a:rPr lang="ru-RU" dirty="0"/>
              <a:t>Первым пришел – первым вышел</a:t>
            </a:r>
            <a:endParaRPr lang="en-GB" dirty="0"/>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rtlCol="0"/>
          <a:lstStyle/>
          <a:p>
            <a:pPr rtl="0"/>
            <a:fld id="{19B51A1E-902D-48AF-9020-955120F399B6}" type="slidenum">
              <a:rPr lang="en-GB" smtClean="0"/>
              <a:pPr rtl="0"/>
              <a:t>10</a:t>
            </a:fld>
            <a:endParaRPr lang="en-GB"/>
          </a:p>
        </p:txBody>
      </p:sp>
    </p:spTree>
    <p:extLst>
      <p:ext uri="{BB962C8B-B14F-4D97-AF65-F5344CB8AC3E}">
        <p14:creationId xmlns:p14="http://schemas.microsoft.com/office/powerpoint/2010/main" val="1009446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bstract architecture polygon">
            <a:extLst>
              <a:ext uri="{FF2B5EF4-FFF2-40B4-BE49-F238E27FC236}">
                <a16:creationId xmlns:a16="http://schemas.microsoft.com/office/drawing/2014/main" id="{38475F7B-316A-47DC-9CBB-B074A5B5994C}"/>
              </a:ext>
            </a:extLst>
          </p:cNvPr>
          <p:cNvPicPr>
            <a:picLocks noGrp="1" noChangeAspect="1"/>
          </p:cNvPicPr>
          <p:nvPr>
            <p:ph type="pic" sz="quarter" idx="33"/>
          </p:nvPr>
        </p:nvPicPr>
        <p:blipFill>
          <a:blip r:embed="rId3"/>
          <a:stretch>
            <a:fillRect/>
          </a:stretch>
        </p:blipFill>
        <p:spPr>
          <a:xfrm>
            <a:off x="9980476" y="1085"/>
            <a:ext cx="2211524" cy="6189830"/>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445086" y="1212153"/>
            <a:ext cx="5184913" cy="432000"/>
          </a:xfrm>
        </p:spPr>
        <p:txBody>
          <a:bodyPr rtlCol="0"/>
          <a:lstStyle/>
          <a:p>
            <a:pPr rtl="0"/>
            <a:r>
              <a:rPr lang="en-US" dirty="0"/>
              <a:t>QUEUE</a:t>
            </a:r>
            <a:endParaRPr lang="en-GB" dirty="0"/>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6416703" y="1915378"/>
            <a:ext cx="3213096" cy="1196122"/>
          </a:xfrm>
        </p:spPr>
        <p:txBody>
          <a:bodyPr rtlCol="0"/>
          <a:lstStyle/>
          <a:p>
            <a:pPr rtl="0"/>
            <a:r>
              <a:rPr lang="ru-RU" b="0" i="0" u="none" strike="noStrike" dirty="0">
                <a:solidFill>
                  <a:srgbClr val="111111"/>
                </a:solidFill>
                <a:effectLst/>
                <a:latin typeface="-apple-system"/>
              </a:rPr>
              <a:t>Это значит, что удалить элемент можно только после того, как были убраны все ранее добавленные элементы.</a:t>
            </a:r>
            <a:endParaRPr lang="en-GB"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3753016" y="3746500"/>
            <a:ext cx="5876784" cy="2929574"/>
          </a:xfrm>
        </p:spPr>
        <p:txBody>
          <a:bodyPr rtlCol="0"/>
          <a:lstStyle/>
          <a:p>
            <a:pPr marL="0" indent="0" rtl="0">
              <a:buNone/>
            </a:pPr>
            <a:r>
              <a:rPr lang="ru-RU" sz="2800" dirty="0"/>
              <a:t>Основные операции</a:t>
            </a:r>
            <a:endParaRPr lang="en-GB" sz="2800" dirty="0"/>
          </a:p>
          <a:p>
            <a:r>
              <a:rPr lang="en-US" dirty="0"/>
              <a:t>Enqueue – </a:t>
            </a:r>
            <a:r>
              <a:rPr lang="ru-RU" dirty="0"/>
              <a:t>добавить</a:t>
            </a:r>
            <a:r>
              <a:rPr lang="en-US" dirty="0"/>
              <a:t> </a:t>
            </a:r>
            <a:r>
              <a:rPr lang="ru-RU" dirty="0"/>
              <a:t>в конец.</a:t>
            </a:r>
            <a:endParaRPr lang="en-GB" dirty="0"/>
          </a:p>
          <a:p>
            <a:r>
              <a:rPr lang="en-GB" dirty="0"/>
              <a:t>Dequeue</a:t>
            </a:r>
            <a:r>
              <a:rPr lang="ru-RU" dirty="0"/>
              <a:t> – удалить</a:t>
            </a:r>
            <a:r>
              <a:rPr lang="en-US" dirty="0"/>
              <a:t> </a:t>
            </a:r>
            <a:r>
              <a:rPr lang="ru-RU" dirty="0"/>
              <a:t>первый элемент.</a:t>
            </a:r>
            <a:endParaRPr lang="en-GB" dirty="0"/>
          </a:p>
          <a:p>
            <a:pPr rtl="0"/>
            <a:r>
              <a:rPr lang="en-US" dirty="0"/>
              <a:t>Peek – </a:t>
            </a:r>
            <a:r>
              <a:rPr lang="ru-RU" dirty="0"/>
              <a:t>забрать первый.</a:t>
            </a:r>
            <a:endParaRPr lang="en-GB"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rtlCol="0"/>
          <a:lstStyle/>
          <a:p>
            <a:pPr rtl="0"/>
            <a:fld id="{19B51A1E-902D-48AF-9020-955120F399B6}" type="slidenum">
              <a:rPr lang="en-GB" smtClean="0"/>
              <a:pPr rtl="0"/>
              <a:t>11</a:t>
            </a:fld>
            <a:endParaRPr lang="en-GB"/>
          </a:p>
        </p:txBody>
      </p:sp>
      <p:pic>
        <p:nvPicPr>
          <p:cNvPr id="5" name="Picture 4">
            <a:extLst>
              <a:ext uri="{FF2B5EF4-FFF2-40B4-BE49-F238E27FC236}">
                <a16:creationId xmlns:a16="http://schemas.microsoft.com/office/drawing/2014/main" id="{E1826AA4-17B1-79AB-6796-BFC27D4FEE91}"/>
              </a:ext>
            </a:extLst>
          </p:cNvPr>
          <p:cNvPicPr>
            <a:picLocks noChangeAspect="1"/>
          </p:cNvPicPr>
          <p:nvPr/>
        </p:nvPicPr>
        <p:blipFill>
          <a:blip r:embed="rId4"/>
          <a:stretch>
            <a:fillRect/>
          </a:stretch>
        </p:blipFill>
        <p:spPr>
          <a:xfrm>
            <a:off x="392595" y="399553"/>
            <a:ext cx="4467640" cy="2918858"/>
          </a:xfrm>
          <a:prstGeom prst="rect">
            <a:avLst/>
          </a:prstGeom>
        </p:spPr>
      </p:pic>
    </p:spTree>
    <p:extLst>
      <p:ext uri="{BB962C8B-B14F-4D97-AF65-F5344CB8AC3E}">
        <p14:creationId xmlns:p14="http://schemas.microsoft.com/office/powerpoint/2010/main" val="1994172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38D1A1-1B61-94DC-01EC-4CCE82981A16}"/>
              </a:ext>
            </a:extLst>
          </p:cNvPr>
          <p:cNvSpPr>
            <a:spLocks noGrp="1"/>
          </p:cNvSpPr>
          <p:nvPr>
            <p:ph type="title"/>
          </p:nvPr>
        </p:nvSpPr>
        <p:spPr/>
        <p:txBody>
          <a:bodyPr/>
          <a:lstStyle/>
          <a:p>
            <a:r>
              <a:rPr lang="ru-RU" dirty="0"/>
              <a:t>Сложность операций</a:t>
            </a:r>
            <a:endParaRPr lang="en-UA" dirty="0"/>
          </a:p>
        </p:txBody>
      </p:sp>
      <p:pic>
        <p:nvPicPr>
          <p:cNvPr id="8" name="Content Placeholder 7">
            <a:extLst>
              <a:ext uri="{FF2B5EF4-FFF2-40B4-BE49-F238E27FC236}">
                <a16:creationId xmlns:a16="http://schemas.microsoft.com/office/drawing/2014/main" id="{D5AF4B60-BFBB-6619-5D85-BCC5C158D5D6}"/>
              </a:ext>
            </a:extLst>
          </p:cNvPr>
          <p:cNvPicPr>
            <a:picLocks noGrp="1" noChangeAspect="1"/>
          </p:cNvPicPr>
          <p:nvPr>
            <p:ph sz="half" idx="1"/>
          </p:nvPr>
        </p:nvPicPr>
        <p:blipFill>
          <a:blip r:embed="rId2"/>
          <a:srcRect/>
          <a:stretch/>
        </p:blipFill>
        <p:spPr>
          <a:xfrm>
            <a:off x="2745582" y="2454965"/>
            <a:ext cx="6884194" cy="3360141"/>
          </a:xfrm>
        </p:spPr>
      </p:pic>
      <p:sp>
        <p:nvSpPr>
          <p:cNvPr id="6" name="Slide Number Placeholder 5">
            <a:extLst>
              <a:ext uri="{FF2B5EF4-FFF2-40B4-BE49-F238E27FC236}">
                <a16:creationId xmlns:a16="http://schemas.microsoft.com/office/drawing/2014/main" id="{ECAB758B-E383-EF56-E786-D279906DC2E6}"/>
              </a:ext>
            </a:extLst>
          </p:cNvPr>
          <p:cNvSpPr>
            <a:spLocks noGrp="1"/>
          </p:cNvSpPr>
          <p:nvPr>
            <p:ph type="sldNum" sz="quarter" idx="34"/>
          </p:nvPr>
        </p:nvSpPr>
        <p:spPr/>
        <p:txBody>
          <a:bodyPr/>
          <a:lstStyle/>
          <a:p>
            <a:pPr rtl="0"/>
            <a:fld id="{19B51A1E-902D-48AF-9020-955120F399B6}" type="slidenum">
              <a:rPr lang="en-GB" noProof="0" smtClean="0"/>
              <a:pPr rtl="0"/>
              <a:t>12</a:t>
            </a:fld>
            <a:endParaRPr lang="en-GB" noProof="0"/>
          </a:p>
        </p:txBody>
      </p:sp>
      <p:pic>
        <p:nvPicPr>
          <p:cNvPr id="9" name="Picture Placeholder 9" descr="Abstract architecture polygon">
            <a:extLst>
              <a:ext uri="{FF2B5EF4-FFF2-40B4-BE49-F238E27FC236}">
                <a16:creationId xmlns:a16="http://schemas.microsoft.com/office/drawing/2014/main" id="{0228C338-07E0-F142-A9AA-FCFDF75F065E}"/>
              </a:ext>
            </a:extLst>
          </p:cNvPr>
          <p:cNvPicPr>
            <a:picLocks noGrp="1" noChangeAspect="1"/>
          </p:cNvPicPr>
          <p:nvPr>
            <p:ph type="pic" sz="quarter" idx="33"/>
          </p:nvPr>
        </p:nvPicPr>
        <p:blipFill>
          <a:blip r:embed="rId3"/>
          <a:srcRect l="15" r="15"/>
          <a:stretch>
            <a:fillRect/>
          </a:stretch>
        </p:blipFill>
        <p:spPr/>
      </p:pic>
    </p:spTree>
    <p:extLst>
      <p:ext uri="{BB962C8B-B14F-4D97-AF65-F5344CB8AC3E}">
        <p14:creationId xmlns:p14="http://schemas.microsoft.com/office/powerpoint/2010/main" val="1199631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rtlCol="0"/>
          <a:lstStyle/>
          <a:p>
            <a:pPr rtl="0"/>
            <a:r>
              <a:rPr lang="ru-RU" dirty="0"/>
              <a:t>Вывод</a:t>
            </a:r>
            <a:endParaRPr lang="en-GB" dirty="0"/>
          </a:p>
        </p:txBody>
      </p:sp>
      <p:sp>
        <p:nvSpPr>
          <p:cNvPr id="4" name="Content Placeholder 3">
            <a:extLst>
              <a:ext uri="{FF2B5EF4-FFF2-40B4-BE49-F238E27FC236}">
                <a16:creationId xmlns:a16="http://schemas.microsoft.com/office/drawing/2014/main" id="{125E40B9-054F-4D79-BD17-68E71C740D01}"/>
              </a:ext>
            </a:extLst>
          </p:cNvPr>
          <p:cNvSpPr>
            <a:spLocks noGrp="1"/>
          </p:cNvSpPr>
          <p:nvPr>
            <p:ph sz="half" idx="1"/>
          </p:nvPr>
        </p:nvSpPr>
        <p:spPr/>
        <p:txBody>
          <a:bodyPr rtlCol="0"/>
          <a:lstStyle/>
          <a:p>
            <a:pPr marL="0" indent="0" rtl="0">
              <a:buNone/>
            </a:pPr>
            <a:r>
              <a:rPr lang="ru-RU" sz="3200" dirty="0" err="1"/>
              <a:t>Стэк</a:t>
            </a:r>
            <a:r>
              <a:rPr lang="ru-RU" sz="3200" dirty="0"/>
              <a:t> полезен</a:t>
            </a:r>
            <a:endParaRPr lang="en-GB" sz="3200" dirty="0"/>
          </a:p>
          <a:p>
            <a:pPr marL="0" indent="0" rtl="0">
              <a:buNone/>
            </a:pPr>
            <a:r>
              <a:rPr lang="ru-RU" b="0" i="0" u="none" strike="noStrike" dirty="0">
                <a:solidFill>
                  <a:srgbClr val="3A3A3A"/>
                </a:solidFill>
                <a:effectLst/>
                <a:latin typeface="system-ui"/>
              </a:rPr>
              <a:t>Очередь хранит данные в последовательном порядке, но удаляет самые старые добавленные данные.</a:t>
            </a:r>
          </a:p>
          <a:p>
            <a:pPr marL="0" indent="0" rtl="0">
              <a:buNone/>
            </a:pPr>
            <a:endParaRPr lang="en-GB" dirty="0">
              <a:solidFill>
                <a:srgbClr val="3A3A3A"/>
              </a:solidFill>
              <a:latin typeface="system-ui"/>
            </a:endParaRPr>
          </a:p>
          <a:p>
            <a:pPr marL="0" indent="0" rtl="0">
              <a:buNone/>
            </a:pPr>
            <a:r>
              <a:rPr lang="ru-RU" dirty="0">
                <a:solidFill>
                  <a:srgbClr val="3A3A3A"/>
                </a:solidFill>
                <a:latin typeface="system-ui"/>
              </a:rPr>
              <a:t>Пример: события веб браузера</a:t>
            </a:r>
            <a:endParaRPr lang="en-US" dirty="0">
              <a:solidFill>
                <a:srgbClr val="3A3A3A"/>
              </a:solidFill>
              <a:latin typeface="system-ui"/>
            </a:endParaRP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en-GB" smtClean="0"/>
              <a:pPr rtl="0"/>
              <a:t>13</a:t>
            </a:fld>
            <a:endParaRPr lang="en-GB"/>
          </a:p>
        </p:txBody>
      </p:sp>
      <p:pic>
        <p:nvPicPr>
          <p:cNvPr id="9" name="Picture Placeholder 8" descr="Top view of three men rowing a boat">
            <a:extLst>
              <a:ext uri="{FF2B5EF4-FFF2-40B4-BE49-F238E27FC236}">
                <a16:creationId xmlns:a16="http://schemas.microsoft.com/office/drawing/2014/main" id="{804D2684-B8EF-41B8-9C43-86A9D34E655A}"/>
              </a:ext>
            </a:extLst>
          </p:cNvPr>
          <p:cNvPicPr>
            <a:picLocks noGrp="1" noChangeAspect="1"/>
          </p:cNvPicPr>
          <p:nvPr>
            <p:ph type="pic" sz="quarter" idx="14"/>
          </p:nvPr>
        </p:nvPicPr>
        <p:blipFill>
          <a:blip r:embed="rId3"/>
          <a:stretch>
            <a:fillRect/>
          </a:stretch>
        </p:blipFill>
        <p:spPr>
          <a:xfrm>
            <a:off x="7560193" y="1345309"/>
            <a:ext cx="3737526" cy="3932633"/>
          </a:xfrm>
        </p:spPr>
      </p:pic>
    </p:spTree>
    <p:extLst>
      <p:ext uri="{BB962C8B-B14F-4D97-AF65-F5344CB8AC3E}">
        <p14:creationId xmlns:p14="http://schemas.microsoft.com/office/powerpoint/2010/main" val="302522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rtlCol="0"/>
          <a:lstStyle/>
          <a:p>
            <a:pPr rtl="0"/>
            <a:r>
              <a:rPr lang="ru-RU" dirty="0"/>
              <a:t>Бинарное дерево</a:t>
            </a:r>
            <a:endParaRPr lang="en-GB"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rtlCol="0"/>
          <a:lstStyle/>
          <a:p>
            <a:pPr rtl="0"/>
            <a:r>
              <a:rPr lang="ru-RU" dirty="0"/>
              <a:t>двоичное</a:t>
            </a:r>
            <a:endParaRPr lang="en-GB"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rtlCol="0"/>
          <a:lstStyle/>
          <a:p>
            <a:pPr rtl="0"/>
            <a:fld id="{19B51A1E-902D-48AF-9020-955120F399B6}" type="slidenum">
              <a:rPr lang="en-GB" smtClean="0"/>
              <a:pPr rtl="0"/>
              <a:t>14</a:t>
            </a:fld>
            <a:endParaRPr lang="en-GB"/>
          </a:p>
        </p:txBody>
      </p:sp>
    </p:spTree>
    <p:extLst>
      <p:ext uri="{BB962C8B-B14F-4D97-AF65-F5344CB8AC3E}">
        <p14:creationId xmlns:p14="http://schemas.microsoft.com/office/powerpoint/2010/main" val="2482438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bstract architecture polygon">
            <a:extLst>
              <a:ext uri="{FF2B5EF4-FFF2-40B4-BE49-F238E27FC236}">
                <a16:creationId xmlns:a16="http://schemas.microsoft.com/office/drawing/2014/main" id="{38475F7B-316A-47DC-9CBB-B074A5B5994C}"/>
              </a:ext>
            </a:extLst>
          </p:cNvPr>
          <p:cNvPicPr>
            <a:picLocks noGrp="1" noChangeAspect="1"/>
          </p:cNvPicPr>
          <p:nvPr>
            <p:ph type="pic" sz="quarter" idx="33"/>
          </p:nvPr>
        </p:nvPicPr>
        <p:blipFill>
          <a:blip r:embed="rId3"/>
          <a:stretch>
            <a:fillRect/>
          </a:stretch>
        </p:blipFill>
        <p:spPr>
          <a:xfrm>
            <a:off x="9980476" y="1085"/>
            <a:ext cx="2211524" cy="6189830"/>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445086" y="645643"/>
            <a:ext cx="5184913" cy="610815"/>
          </a:xfrm>
        </p:spPr>
        <p:txBody>
          <a:bodyPr rtlCol="0"/>
          <a:lstStyle/>
          <a:p>
            <a:pPr rtl="0"/>
            <a:r>
              <a:rPr lang="ru-RU" dirty="0"/>
              <a:t>Бинарное дерево</a:t>
            </a:r>
            <a:endParaRPr lang="en-GB" dirty="0"/>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5429838" y="1348868"/>
            <a:ext cx="4199961" cy="4266741"/>
          </a:xfrm>
        </p:spPr>
        <p:txBody>
          <a:bodyPr rtlCol="0"/>
          <a:lstStyle/>
          <a:p>
            <a:pPr algn="l"/>
            <a:r>
              <a:rPr lang="ru-RU" i="0" dirty="0">
                <a:solidFill>
                  <a:srgbClr val="111111"/>
                </a:solidFill>
                <a:latin typeface="-apple-system"/>
              </a:rPr>
              <a:t>Э</a:t>
            </a:r>
            <a:r>
              <a:rPr lang="ru-RU" b="0" i="0" u="none" strike="noStrike" dirty="0">
                <a:solidFill>
                  <a:srgbClr val="111111"/>
                </a:solidFill>
                <a:effectLst/>
                <a:latin typeface="-apple-system"/>
              </a:rPr>
              <a:t>то структура данных, состоящая из узлов. Ей присущи следующие свойства:</a:t>
            </a:r>
          </a:p>
          <a:p>
            <a:pPr algn="l"/>
            <a:r>
              <a:rPr lang="ru-RU" i="0" dirty="0">
                <a:solidFill>
                  <a:srgbClr val="111111"/>
                </a:solidFill>
                <a:latin typeface="-apple-system"/>
              </a:rPr>
              <a:t>1. </a:t>
            </a:r>
            <a:r>
              <a:rPr lang="ru-RU" b="0" i="0" u="none" strike="noStrike" dirty="0">
                <a:solidFill>
                  <a:srgbClr val="111111"/>
                </a:solidFill>
                <a:effectLst/>
                <a:latin typeface="-apple-system"/>
              </a:rPr>
              <a:t>Каждое дерево имеет корневой узел (вверху).</a:t>
            </a:r>
          </a:p>
          <a:p>
            <a:pPr algn="l"/>
            <a:r>
              <a:rPr lang="ru-RU" b="0" i="0" u="none" strike="noStrike" dirty="0">
                <a:solidFill>
                  <a:srgbClr val="111111"/>
                </a:solidFill>
                <a:effectLst/>
                <a:latin typeface="-apple-system"/>
              </a:rPr>
              <a:t>2. Корневой узел имеет ноль или более дочерних узлов.</a:t>
            </a:r>
          </a:p>
          <a:p>
            <a:pPr algn="l"/>
            <a:r>
              <a:rPr lang="ru-RU" b="0" i="0" u="none" strike="noStrike" dirty="0">
                <a:solidFill>
                  <a:srgbClr val="111111"/>
                </a:solidFill>
                <a:effectLst/>
                <a:latin typeface="-apple-system"/>
              </a:rPr>
              <a:t>3. Каждый дочерний узел имеет ноль или более дочерних узлов, и так далее.</a:t>
            </a:r>
          </a:p>
          <a:p>
            <a:pPr rtl="0"/>
            <a:endParaRPr lang="en-GB"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rtlCol="0"/>
          <a:lstStyle/>
          <a:p>
            <a:pPr rtl="0"/>
            <a:fld id="{19B51A1E-902D-48AF-9020-955120F399B6}" type="slidenum">
              <a:rPr lang="en-GB" smtClean="0"/>
              <a:pPr rtl="0"/>
              <a:t>15</a:t>
            </a:fld>
            <a:endParaRPr lang="en-GB"/>
          </a:p>
        </p:txBody>
      </p:sp>
      <p:sp>
        <p:nvSpPr>
          <p:cNvPr id="16" name="Content Placeholder 3">
            <a:extLst>
              <a:ext uri="{FF2B5EF4-FFF2-40B4-BE49-F238E27FC236}">
                <a16:creationId xmlns:a16="http://schemas.microsoft.com/office/drawing/2014/main" id="{C4C00543-AC94-9EA6-24B0-9AFB89D97CA0}"/>
              </a:ext>
            </a:extLst>
          </p:cNvPr>
          <p:cNvSpPr>
            <a:spLocks noGrp="1"/>
          </p:cNvSpPr>
          <p:nvPr>
            <p:ph sz="half" idx="1"/>
          </p:nvPr>
        </p:nvSpPr>
        <p:spPr>
          <a:xfrm>
            <a:off x="5429837" y="4168263"/>
            <a:ext cx="4199961" cy="1853687"/>
          </a:xfrm>
        </p:spPr>
        <p:txBody>
          <a:bodyPr rtlCol="0"/>
          <a:lstStyle/>
          <a:p>
            <a:pPr marL="0" indent="0" rtl="0">
              <a:buNone/>
            </a:pPr>
            <a:r>
              <a:rPr lang="ru-RU" sz="2800" dirty="0"/>
              <a:t>Основные операции</a:t>
            </a:r>
            <a:endParaRPr lang="en-GB" sz="2800" dirty="0"/>
          </a:p>
          <a:p>
            <a:pPr rtl="0"/>
            <a:r>
              <a:rPr lang="ru-RU" dirty="0"/>
              <a:t>Добавление</a:t>
            </a:r>
            <a:r>
              <a:rPr lang="en-GB" dirty="0"/>
              <a:t>. </a:t>
            </a:r>
          </a:p>
          <a:p>
            <a:pPr rtl="0"/>
            <a:r>
              <a:rPr lang="ru-RU" dirty="0"/>
              <a:t>Поиск</a:t>
            </a:r>
            <a:endParaRPr lang="en-GB" dirty="0"/>
          </a:p>
        </p:txBody>
      </p:sp>
      <p:pic>
        <p:nvPicPr>
          <p:cNvPr id="4" name="Picture 3">
            <a:extLst>
              <a:ext uri="{FF2B5EF4-FFF2-40B4-BE49-F238E27FC236}">
                <a16:creationId xmlns:a16="http://schemas.microsoft.com/office/drawing/2014/main" id="{1AA78CC6-9638-9B8A-2DDD-A44DA6BF4E80}"/>
              </a:ext>
            </a:extLst>
          </p:cNvPr>
          <p:cNvPicPr>
            <a:picLocks noChangeAspect="1"/>
          </p:cNvPicPr>
          <p:nvPr/>
        </p:nvPicPr>
        <p:blipFill>
          <a:blip r:embed="rId4"/>
          <a:stretch>
            <a:fillRect/>
          </a:stretch>
        </p:blipFill>
        <p:spPr>
          <a:xfrm>
            <a:off x="255932" y="253158"/>
            <a:ext cx="4831567" cy="2400590"/>
          </a:xfrm>
          <a:prstGeom prst="rect">
            <a:avLst/>
          </a:prstGeom>
        </p:spPr>
      </p:pic>
    </p:spTree>
    <p:extLst>
      <p:ext uri="{BB962C8B-B14F-4D97-AF65-F5344CB8AC3E}">
        <p14:creationId xmlns:p14="http://schemas.microsoft.com/office/powerpoint/2010/main" val="2979267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38D1A1-1B61-94DC-01EC-4CCE82981A16}"/>
              </a:ext>
            </a:extLst>
          </p:cNvPr>
          <p:cNvSpPr>
            <a:spLocks noGrp="1"/>
          </p:cNvSpPr>
          <p:nvPr>
            <p:ph type="title"/>
          </p:nvPr>
        </p:nvSpPr>
        <p:spPr/>
        <p:txBody>
          <a:bodyPr/>
          <a:lstStyle/>
          <a:p>
            <a:r>
              <a:rPr lang="ru-RU" dirty="0"/>
              <a:t>Сложность операций</a:t>
            </a:r>
            <a:endParaRPr lang="en-UA" dirty="0"/>
          </a:p>
        </p:txBody>
      </p:sp>
      <p:pic>
        <p:nvPicPr>
          <p:cNvPr id="8" name="Content Placeholder 7">
            <a:extLst>
              <a:ext uri="{FF2B5EF4-FFF2-40B4-BE49-F238E27FC236}">
                <a16:creationId xmlns:a16="http://schemas.microsoft.com/office/drawing/2014/main" id="{D5AF4B60-BFBB-6619-5D85-BCC5C158D5D6}"/>
              </a:ext>
            </a:extLst>
          </p:cNvPr>
          <p:cNvPicPr>
            <a:picLocks noGrp="1" noChangeAspect="1"/>
          </p:cNvPicPr>
          <p:nvPr>
            <p:ph sz="half" idx="1"/>
          </p:nvPr>
        </p:nvPicPr>
        <p:blipFill>
          <a:blip r:embed="rId2"/>
          <a:srcRect/>
          <a:stretch/>
        </p:blipFill>
        <p:spPr>
          <a:xfrm>
            <a:off x="2745582" y="2454965"/>
            <a:ext cx="6884194" cy="3360141"/>
          </a:xfrm>
        </p:spPr>
      </p:pic>
      <p:sp>
        <p:nvSpPr>
          <p:cNvPr id="6" name="Slide Number Placeholder 5">
            <a:extLst>
              <a:ext uri="{FF2B5EF4-FFF2-40B4-BE49-F238E27FC236}">
                <a16:creationId xmlns:a16="http://schemas.microsoft.com/office/drawing/2014/main" id="{ECAB758B-E383-EF56-E786-D279906DC2E6}"/>
              </a:ext>
            </a:extLst>
          </p:cNvPr>
          <p:cNvSpPr>
            <a:spLocks noGrp="1"/>
          </p:cNvSpPr>
          <p:nvPr>
            <p:ph type="sldNum" sz="quarter" idx="34"/>
          </p:nvPr>
        </p:nvSpPr>
        <p:spPr/>
        <p:txBody>
          <a:bodyPr/>
          <a:lstStyle/>
          <a:p>
            <a:pPr rtl="0"/>
            <a:fld id="{19B51A1E-902D-48AF-9020-955120F399B6}" type="slidenum">
              <a:rPr lang="en-GB" noProof="0" smtClean="0"/>
              <a:pPr rtl="0"/>
              <a:t>16</a:t>
            </a:fld>
            <a:endParaRPr lang="en-GB" noProof="0"/>
          </a:p>
        </p:txBody>
      </p:sp>
      <p:pic>
        <p:nvPicPr>
          <p:cNvPr id="9" name="Picture Placeholder 9" descr="Abstract architecture polygon">
            <a:extLst>
              <a:ext uri="{FF2B5EF4-FFF2-40B4-BE49-F238E27FC236}">
                <a16:creationId xmlns:a16="http://schemas.microsoft.com/office/drawing/2014/main" id="{0228C338-07E0-F142-A9AA-FCFDF75F065E}"/>
              </a:ext>
            </a:extLst>
          </p:cNvPr>
          <p:cNvPicPr>
            <a:picLocks noGrp="1" noChangeAspect="1"/>
          </p:cNvPicPr>
          <p:nvPr>
            <p:ph type="pic" sz="quarter" idx="33"/>
          </p:nvPr>
        </p:nvPicPr>
        <p:blipFill>
          <a:blip r:embed="rId3"/>
          <a:srcRect l="15" r="15"/>
          <a:stretch>
            <a:fillRect/>
          </a:stretch>
        </p:blipFill>
        <p:spPr/>
      </p:pic>
    </p:spTree>
    <p:extLst>
      <p:ext uri="{BB962C8B-B14F-4D97-AF65-F5344CB8AC3E}">
        <p14:creationId xmlns:p14="http://schemas.microsoft.com/office/powerpoint/2010/main" val="47150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rtlCol="0"/>
          <a:lstStyle/>
          <a:p>
            <a:pPr rtl="0"/>
            <a:r>
              <a:rPr lang="ru-RU" dirty="0"/>
              <a:t>вывод</a:t>
            </a:r>
            <a:endParaRPr lang="en-GB" dirty="0"/>
          </a:p>
        </p:txBody>
      </p:sp>
      <p:sp>
        <p:nvSpPr>
          <p:cNvPr id="4" name="Content Placeholder 3">
            <a:extLst>
              <a:ext uri="{FF2B5EF4-FFF2-40B4-BE49-F238E27FC236}">
                <a16:creationId xmlns:a16="http://schemas.microsoft.com/office/drawing/2014/main" id="{125E40B9-054F-4D79-BD17-68E71C740D01}"/>
              </a:ext>
            </a:extLst>
          </p:cNvPr>
          <p:cNvSpPr>
            <a:spLocks noGrp="1"/>
          </p:cNvSpPr>
          <p:nvPr>
            <p:ph sz="half" idx="1"/>
          </p:nvPr>
        </p:nvSpPr>
        <p:spPr>
          <a:xfrm>
            <a:off x="3013543" y="1343906"/>
            <a:ext cx="4546649" cy="3933645"/>
          </a:xfrm>
        </p:spPr>
        <p:txBody>
          <a:bodyPr rtlCol="0"/>
          <a:lstStyle/>
          <a:p>
            <a:pPr marL="0" indent="0" rtl="0">
              <a:buNone/>
            </a:pPr>
            <a:r>
              <a:rPr lang="ru-RU" sz="3200" dirty="0">
                <a:solidFill>
                  <a:srgbClr val="303135"/>
                </a:solidFill>
                <a:latin typeface="-apple-system"/>
              </a:rPr>
              <a:t>Д</a:t>
            </a:r>
            <a:r>
              <a:rPr lang="ru-RU" sz="3200" b="0" i="0" u="none" strike="noStrike" dirty="0">
                <a:solidFill>
                  <a:srgbClr val="303135"/>
                </a:solidFill>
                <a:effectLst/>
                <a:latin typeface="-apple-system"/>
              </a:rPr>
              <a:t>воичное дерево</a:t>
            </a:r>
          </a:p>
          <a:p>
            <a:pPr marL="0" indent="0" rtl="0">
              <a:buNone/>
            </a:pPr>
            <a:r>
              <a:rPr lang="ru-RU" b="0" i="0" u="none" strike="noStrike" dirty="0">
                <a:solidFill>
                  <a:srgbClr val="111111"/>
                </a:solidFill>
                <a:effectLst/>
                <a:latin typeface="-apple-system"/>
              </a:rPr>
              <a:t>Двоичные деревья поиска позволяют быстро находить, добавлять и удалять элементы. Они устроены так, что время каждой операции пропорционально логарифму общего числа элементов в дереве. </a:t>
            </a:r>
            <a:endParaRPr lang="ru-RU" dirty="0">
              <a:solidFill>
                <a:srgbClr val="303135"/>
              </a:solidFill>
              <a:latin typeface="-apple-system"/>
            </a:endParaRPr>
          </a:p>
          <a:p>
            <a:pPr marL="0" indent="0" rtl="0">
              <a:buNone/>
            </a:pPr>
            <a:r>
              <a:rPr lang="ru-RU" dirty="0">
                <a:solidFill>
                  <a:srgbClr val="303135"/>
                </a:solidFill>
                <a:latin typeface="-apple-system"/>
              </a:rPr>
              <a:t>Пример: слушатели событий в С++</a:t>
            </a:r>
            <a:endParaRPr lang="en-GB" dirty="0"/>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en-GB" smtClean="0"/>
              <a:pPr rtl="0"/>
              <a:t>17</a:t>
            </a:fld>
            <a:endParaRPr lang="en-GB"/>
          </a:p>
        </p:txBody>
      </p:sp>
      <p:pic>
        <p:nvPicPr>
          <p:cNvPr id="9" name="Picture Placeholder 8" descr="Top view of three men rowing a boat">
            <a:extLst>
              <a:ext uri="{FF2B5EF4-FFF2-40B4-BE49-F238E27FC236}">
                <a16:creationId xmlns:a16="http://schemas.microsoft.com/office/drawing/2014/main" id="{804D2684-B8EF-41B8-9C43-86A9D34E655A}"/>
              </a:ext>
            </a:extLst>
          </p:cNvPr>
          <p:cNvPicPr>
            <a:picLocks noGrp="1" noChangeAspect="1"/>
          </p:cNvPicPr>
          <p:nvPr>
            <p:ph type="pic" sz="quarter" idx="14"/>
          </p:nvPr>
        </p:nvPicPr>
        <p:blipFill>
          <a:blip r:embed="rId3"/>
          <a:stretch>
            <a:fillRect/>
          </a:stretch>
        </p:blipFill>
        <p:spPr>
          <a:xfrm>
            <a:off x="7560193" y="1345309"/>
            <a:ext cx="3737526" cy="3932633"/>
          </a:xfrm>
        </p:spPr>
      </p:pic>
    </p:spTree>
    <p:extLst>
      <p:ext uri="{BB962C8B-B14F-4D97-AF65-F5344CB8AC3E}">
        <p14:creationId xmlns:p14="http://schemas.microsoft.com/office/powerpoint/2010/main" val="3863279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Running track">
            <a:extLst>
              <a:ext uri="{FF2B5EF4-FFF2-40B4-BE49-F238E27FC236}">
                <a16:creationId xmlns:a16="http://schemas.microsoft.com/office/drawing/2014/main" id="{510AF14D-268D-4B93-96C4-26C9387AA4E2}"/>
              </a:ext>
            </a:extLst>
          </p:cNvPr>
          <p:cNvPicPr>
            <a:picLocks noGrp="1" noChangeAspect="1"/>
          </p:cNvPicPr>
          <p:nvPr>
            <p:ph type="pic" sz="quarter" idx="13"/>
          </p:nvPr>
        </p:nvPicPr>
        <p:blipFill>
          <a:blip r:embed="rId3" cstate="screen">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bwMode="ltGray">
          <a:xfrm>
            <a:off x="286990" y="4650539"/>
            <a:ext cx="6798250" cy="1192038"/>
          </a:xfrm>
        </p:spPr>
        <p:txBody>
          <a:bodyPr rtlCol="0" anchor="ctr"/>
          <a:lstStyle/>
          <a:p>
            <a:pPr rtl="0">
              <a:lnSpc>
                <a:spcPct val="100000"/>
              </a:lnSpc>
            </a:pPr>
            <a:r>
              <a:rPr lang="ru-RU" dirty="0"/>
              <a:t>ХЭШ таблицы</a:t>
            </a:r>
            <a:endParaRPr lang="en-GB"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rtlCol="0"/>
          <a:lstStyle/>
          <a:p>
            <a:pPr rtl="0"/>
            <a:r>
              <a:rPr lang="ru-RU" dirty="0"/>
              <a:t>Первым пришел – первым вышел</a:t>
            </a:r>
            <a:endParaRPr lang="en-GB" dirty="0"/>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rtlCol="0"/>
          <a:lstStyle/>
          <a:p>
            <a:pPr rtl="0"/>
            <a:fld id="{19B51A1E-902D-48AF-9020-955120F399B6}" type="slidenum">
              <a:rPr lang="en-GB" smtClean="0"/>
              <a:pPr rtl="0"/>
              <a:t>18</a:t>
            </a:fld>
            <a:endParaRPr lang="en-GB"/>
          </a:p>
        </p:txBody>
      </p:sp>
    </p:spTree>
    <p:extLst>
      <p:ext uri="{BB962C8B-B14F-4D97-AF65-F5344CB8AC3E}">
        <p14:creationId xmlns:p14="http://schemas.microsoft.com/office/powerpoint/2010/main" val="2774501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bstract architecture polygon">
            <a:extLst>
              <a:ext uri="{FF2B5EF4-FFF2-40B4-BE49-F238E27FC236}">
                <a16:creationId xmlns:a16="http://schemas.microsoft.com/office/drawing/2014/main" id="{38475F7B-316A-47DC-9CBB-B074A5B5994C}"/>
              </a:ext>
            </a:extLst>
          </p:cNvPr>
          <p:cNvPicPr>
            <a:picLocks noGrp="1" noChangeAspect="1"/>
          </p:cNvPicPr>
          <p:nvPr>
            <p:ph type="pic" sz="quarter" idx="33"/>
          </p:nvPr>
        </p:nvPicPr>
        <p:blipFill>
          <a:blip r:embed="rId3"/>
          <a:stretch>
            <a:fillRect/>
          </a:stretch>
        </p:blipFill>
        <p:spPr>
          <a:xfrm>
            <a:off x="9980476" y="1085"/>
            <a:ext cx="2211524" cy="6189830"/>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3927574" y="341739"/>
            <a:ext cx="5702425" cy="432000"/>
          </a:xfrm>
        </p:spPr>
        <p:txBody>
          <a:bodyPr rtlCol="0"/>
          <a:lstStyle/>
          <a:p>
            <a:pPr rtl="0"/>
            <a:r>
              <a:rPr lang="ru-RU" dirty="0"/>
              <a:t>Хэш таблицы</a:t>
            </a:r>
            <a:endParaRPr lang="en-GB" dirty="0"/>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6096000" y="1044963"/>
            <a:ext cx="3533799" cy="5356787"/>
          </a:xfrm>
        </p:spPr>
        <p:txBody>
          <a:bodyPr rtlCol="0"/>
          <a:lstStyle/>
          <a:p>
            <a:r>
              <a:rPr lang="ru-RU" b="0" i="0" u="none" strike="noStrike" dirty="0">
                <a:solidFill>
                  <a:srgbClr val="111111"/>
                </a:solidFill>
                <a:effectLst/>
                <a:latin typeface="-apple-system"/>
              </a:rPr>
              <a:t>представляет собой структуру данных, которая отображает ключи на значения.</a:t>
            </a:r>
            <a:endParaRPr lang="en-US" i="0" dirty="0">
              <a:solidFill>
                <a:srgbClr val="111111"/>
              </a:solidFill>
              <a:latin typeface="-apple-system"/>
            </a:endParaRPr>
          </a:p>
          <a:p>
            <a:pPr rtl="0"/>
            <a:r>
              <a:rPr lang="ru-RU" b="0" i="0" u="none" strike="noStrike" dirty="0">
                <a:solidFill>
                  <a:srgbClr val="111111"/>
                </a:solidFill>
                <a:effectLst/>
                <a:latin typeface="-apple-system"/>
              </a:rPr>
              <a:t>Она использует хэш-функцию для вычисления индекса в массиве из блоков данных, чтобы найти желаемое значение. </a:t>
            </a:r>
          </a:p>
          <a:p>
            <a:pPr rtl="0"/>
            <a:r>
              <a:rPr lang="ru-RU" b="0" i="0" u="none" strike="noStrike" dirty="0">
                <a:solidFill>
                  <a:srgbClr val="111111"/>
                </a:solidFill>
                <a:effectLst/>
                <a:latin typeface="-apple-system"/>
              </a:rPr>
              <a:t>Обычно хэш-функция принимает строку символов в качестве вводных данных и выводит числовое значение. Для одного и того же ввода хэш-функция должна возвращать одинаковое число. </a:t>
            </a:r>
            <a:endParaRPr lang="en-GB"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341759" y="3768811"/>
            <a:ext cx="5702425" cy="2520778"/>
          </a:xfrm>
        </p:spPr>
        <p:txBody>
          <a:bodyPr rtlCol="0"/>
          <a:lstStyle/>
          <a:p>
            <a:pPr marL="0" indent="0" rtl="0">
              <a:buNone/>
            </a:pPr>
            <a:r>
              <a:rPr lang="ru-RU" sz="2800" dirty="0"/>
              <a:t>Основные операции</a:t>
            </a:r>
            <a:endParaRPr lang="en-GB" sz="2800" dirty="0"/>
          </a:p>
          <a:p>
            <a:r>
              <a:rPr lang="en-US" dirty="0"/>
              <a:t>Insert – </a:t>
            </a:r>
            <a:r>
              <a:rPr lang="ru-RU" dirty="0"/>
              <a:t>добавить.</a:t>
            </a:r>
            <a:endParaRPr lang="en-GB" dirty="0"/>
          </a:p>
          <a:p>
            <a:r>
              <a:rPr lang="en-GB" dirty="0"/>
              <a:t>Search</a:t>
            </a:r>
            <a:r>
              <a:rPr lang="ru-RU" dirty="0"/>
              <a:t> – найти.</a:t>
            </a:r>
            <a:endParaRPr lang="en-GB" dirty="0"/>
          </a:p>
          <a:p>
            <a:pPr rtl="0"/>
            <a:r>
              <a:rPr lang="en-US" dirty="0"/>
              <a:t>Remove – </a:t>
            </a:r>
            <a:r>
              <a:rPr lang="ru-RU" dirty="0"/>
              <a:t>удалить.</a:t>
            </a:r>
            <a:endParaRPr lang="en-US" dirty="0"/>
          </a:p>
          <a:p>
            <a:pPr rtl="0"/>
            <a:r>
              <a:rPr lang="en-US" dirty="0"/>
              <a:t>Print - </a:t>
            </a:r>
            <a:r>
              <a:rPr lang="ru-RU" dirty="0"/>
              <a:t>показать</a:t>
            </a:r>
            <a:endParaRPr lang="en-GB"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rtlCol="0"/>
          <a:lstStyle/>
          <a:p>
            <a:pPr rtl="0"/>
            <a:fld id="{19B51A1E-902D-48AF-9020-955120F399B6}" type="slidenum">
              <a:rPr lang="en-GB" smtClean="0"/>
              <a:pPr rtl="0"/>
              <a:t>19</a:t>
            </a:fld>
            <a:endParaRPr lang="en-GB"/>
          </a:p>
        </p:txBody>
      </p:sp>
      <p:pic>
        <p:nvPicPr>
          <p:cNvPr id="7" name="Picture 6">
            <a:extLst>
              <a:ext uri="{FF2B5EF4-FFF2-40B4-BE49-F238E27FC236}">
                <a16:creationId xmlns:a16="http://schemas.microsoft.com/office/drawing/2014/main" id="{CC99CA5A-782E-76FA-0128-E0D60B711885}"/>
              </a:ext>
            </a:extLst>
          </p:cNvPr>
          <p:cNvPicPr>
            <a:picLocks noChangeAspect="1"/>
          </p:cNvPicPr>
          <p:nvPr/>
        </p:nvPicPr>
        <p:blipFill>
          <a:blip r:embed="rId4"/>
          <a:stretch>
            <a:fillRect/>
          </a:stretch>
        </p:blipFill>
        <p:spPr>
          <a:xfrm>
            <a:off x="341759" y="341739"/>
            <a:ext cx="5665981" cy="3278791"/>
          </a:xfrm>
          <a:prstGeom prst="rect">
            <a:avLst/>
          </a:prstGeom>
        </p:spPr>
      </p:pic>
    </p:spTree>
    <p:extLst>
      <p:ext uri="{BB962C8B-B14F-4D97-AF65-F5344CB8AC3E}">
        <p14:creationId xmlns:p14="http://schemas.microsoft.com/office/powerpoint/2010/main" val="1275745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Running track">
            <a:extLst>
              <a:ext uri="{FF2B5EF4-FFF2-40B4-BE49-F238E27FC236}">
                <a16:creationId xmlns:a16="http://schemas.microsoft.com/office/drawing/2014/main" id="{510AF14D-268D-4B93-96C4-26C9387AA4E2}"/>
              </a:ext>
            </a:extLst>
          </p:cNvPr>
          <p:cNvPicPr>
            <a:picLocks noGrp="1" noChangeAspect="1"/>
          </p:cNvPicPr>
          <p:nvPr>
            <p:ph type="pic" sz="quarter" idx="13"/>
          </p:nvPr>
        </p:nvPicPr>
        <p:blipFill>
          <a:blip r:embed="rId3" cstate="screen">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bwMode="ltGray">
          <a:xfrm>
            <a:off x="286990" y="4650539"/>
            <a:ext cx="6798250" cy="1192038"/>
          </a:xfrm>
        </p:spPr>
        <p:txBody>
          <a:bodyPr rtlCol="0" anchor="ctr"/>
          <a:lstStyle/>
          <a:p>
            <a:pPr rtl="0">
              <a:lnSpc>
                <a:spcPct val="100000"/>
              </a:lnSpc>
            </a:pPr>
            <a:r>
              <a:rPr lang="en-US" dirty="0" err="1"/>
              <a:t>STack</a:t>
            </a:r>
            <a:endParaRPr lang="en-GB"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rtlCol="0"/>
          <a:lstStyle/>
          <a:p>
            <a:pPr rtl="0"/>
            <a:r>
              <a:rPr lang="ru-RU" dirty="0"/>
              <a:t>Первым пришел – последним вышел</a:t>
            </a:r>
            <a:endParaRPr lang="en-GB" dirty="0"/>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rtlCol="0"/>
          <a:lstStyle/>
          <a:p>
            <a:pPr rtl="0"/>
            <a:fld id="{19B51A1E-902D-48AF-9020-955120F399B6}" type="slidenum">
              <a:rPr lang="en-GB" smtClean="0"/>
              <a:pPr rtl="0"/>
              <a:t>2</a:t>
            </a:fld>
            <a:endParaRPr lang="en-GB"/>
          </a:p>
        </p:txBody>
      </p:sp>
    </p:spTree>
    <p:extLst>
      <p:ext uri="{BB962C8B-B14F-4D97-AF65-F5344CB8AC3E}">
        <p14:creationId xmlns:p14="http://schemas.microsoft.com/office/powerpoint/2010/main" val="2117695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38D1A1-1B61-94DC-01EC-4CCE82981A16}"/>
              </a:ext>
            </a:extLst>
          </p:cNvPr>
          <p:cNvSpPr>
            <a:spLocks noGrp="1"/>
          </p:cNvSpPr>
          <p:nvPr>
            <p:ph type="title"/>
          </p:nvPr>
        </p:nvSpPr>
        <p:spPr/>
        <p:txBody>
          <a:bodyPr/>
          <a:lstStyle/>
          <a:p>
            <a:r>
              <a:rPr lang="ru-RU" dirty="0"/>
              <a:t>Сложность операций</a:t>
            </a:r>
            <a:endParaRPr lang="en-UA" dirty="0"/>
          </a:p>
        </p:txBody>
      </p:sp>
      <p:pic>
        <p:nvPicPr>
          <p:cNvPr id="8" name="Content Placeholder 7">
            <a:extLst>
              <a:ext uri="{FF2B5EF4-FFF2-40B4-BE49-F238E27FC236}">
                <a16:creationId xmlns:a16="http://schemas.microsoft.com/office/drawing/2014/main" id="{D5AF4B60-BFBB-6619-5D85-BCC5C158D5D6}"/>
              </a:ext>
            </a:extLst>
          </p:cNvPr>
          <p:cNvPicPr>
            <a:picLocks noGrp="1" noChangeAspect="1"/>
          </p:cNvPicPr>
          <p:nvPr>
            <p:ph sz="half" idx="1"/>
          </p:nvPr>
        </p:nvPicPr>
        <p:blipFill>
          <a:blip r:embed="rId2"/>
          <a:srcRect/>
          <a:stretch/>
        </p:blipFill>
        <p:spPr>
          <a:xfrm>
            <a:off x="2745582" y="2454965"/>
            <a:ext cx="6884194" cy="3360141"/>
          </a:xfrm>
        </p:spPr>
      </p:pic>
      <p:sp>
        <p:nvSpPr>
          <p:cNvPr id="6" name="Slide Number Placeholder 5">
            <a:extLst>
              <a:ext uri="{FF2B5EF4-FFF2-40B4-BE49-F238E27FC236}">
                <a16:creationId xmlns:a16="http://schemas.microsoft.com/office/drawing/2014/main" id="{ECAB758B-E383-EF56-E786-D279906DC2E6}"/>
              </a:ext>
            </a:extLst>
          </p:cNvPr>
          <p:cNvSpPr>
            <a:spLocks noGrp="1"/>
          </p:cNvSpPr>
          <p:nvPr>
            <p:ph type="sldNum" sz="quarter" idx="34"/>
          </p:nvPr>
        </p:nvSpPr>
        <p:spPr/>
        <p:txBody>
          <a:bodyPr/>
          <a:lstStyle/>
          <a:p>
            <a:pPr rtl="0"/>
            <a:fld id="{19B51A1E-902D-48AF-9020-955120F399B6}" type="slidenum">
              <a:rPr lang="en-GB" noProof="0" smtClean="0"/>
              <a:pPr rtl="0"/>
              <a:t>20</a:t>
            </a:fld>
            <a:endParaRPr lang="en-GB" noProof="0"/>
          </a:p>
        </p:txBody>
      </p:sp>
      <p:pic>
        <p:nvPicPr>
          <p:cNvPr id="9" name="Picture Placeholder 9" descr="Abstract architecture polygon">
            <a:extLst>
              <a:ext uri="{FF2B5EF4-FFF2-40B4-BE49-F238E27FC236}">
                <a16:creationId xmlns:a16="http://schemas.microsoft.com/office/drawing/2014/main" id="{0228C338-07E0-F142-A9AA-FCFDF75F065E}"/>
              </a:ext>
            </a:extLst>
          </p:cNvPr>
          <p:cNvPicPr>
            <a:picLocks noGrp="1" noChangeAspect="1"/>
          </p:cNvPicPr>
          <p:nvPr>
            <p:ph type="pic" sz="quarter" idx="33"/>
          </p:nvPr>
        </p:nvPicPr>
        <p:blipFill>
          <a:blip r:embed="rId3"/>
          <a:srcRect l="15" r="15"/>
          <a:stretch>
            <a:fillRect/>
          </a:stretch>
        </p:blipFill>
        <p:spPr/>
      </p:pic>
    </p:spTree>
    <p:extLst>
      <p:ext uri="{BB962C8B-B14F-4D97-AF65-F5344CB8AC3E}">
        <p14:creationId xmlns:p14="http://schemas.microsoft.com/office/powerpoint/2010/main" val="478143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rtlCol="0"/>
          <a:lstStyle/>
          <a:p>
            <a:pPr rtl="0"/>
            <a:r>
              <a:rPr lang="ru-RU" dirty="0"/>
              <a:t>Вывод</a:t>
            </a:r>
            <a:endParaRPr lang="en-GB" dirty="0"/>
          </a:p>
        </p:txBody>
      </p:sp>
      <p:sp>
        <p:nvSpPr>
          <p:cNvPr id="4" name="Content Placeholder 3">
            <a:extLst>
              <a:ext uri="{FF2B5EF4-FFF2-40B4-BE49-F238E27FC236}">
                <a16:creationId xmlns:a16="http://schemas.microsoft.com/office/drawing/2014/main" id="{125E40B9-054F-4D79-BD17-68E71C740D01}"/>
              </a:ext>
            </a:extLst>
          </p:cNvPr>
          <p:cNvSpPr>
            <a:spLocks noGrp="1"/>
          </p:cNvSpPr>
          <p:nvPr>
            <p:ph sz="half" idx="1"/>
          </p:nvPr>
        </p:nvSpPr>
        <p:spPr/>
        <p:txBody>
          <a:bodyPr rtlCol="0"/>
          <a:lstStyle/>
          <a:p>
            <a:pPr marL="0" indent="0" rtl="0">
              <a:buNone/>
            </a:pPr>
            <a:r>
              <a:rPr lang="ru-RU" sz="3200" dirty="0" err="1"/>
              <a:t>Стэк</a:t>
            </a:r>
            <a:r>
              <a:rPr lang="ru-RU" sz="3200" dirty="0"/>
              <a:t> полезен</a:t>
            </a:r>
            <a:endParaRPr lang="en-GB" sz="3200" dirty="0"/>
          </a:p>
          <a:p>
            <a:pPr marL="0" indent="0" rtl="0">
              <a:buNone/>
            </a:pPr>
            <a:r>
              <a:rPr lang="ru-RU" b="0" i="0" u="none" strike="noStrike" dirty="0">
                <a:solidFill>
                  <a:srgbClr val="3A3A3A"/>
                </a:solidFill>
                <a:effectLst/>
                <a:latin typeface="system-ui"/>
              </a:rPr>
              <a:t>Очередь хранит данные в последовательном порядке, но удаляет самые старые добавленные данные.</a:t>
            </a:r>
          </a:p>
          <a:p>
            <a:pPr marL="0" indent="0" rtl="0">
              <a:buNone/>
            </a:pPr>
            <a:endParaRPr lang="en-GB" dirty="0">
              <a:solidFill>
                <a:srgbClr val="3A3A3A"/>
              </a:solidFill>
              <a:latin typeface="system-ui"/>
            </a:endParaRPr>
          </a:p>
          <a:p>
            <a:pPr marL="0" indent="0" rtl="0">
              <a:buNone/>
            </a:pPr>
            <a:r>
              <a:rPr lang="ru-RU" dirty="0">
                <a:solidFill>
                  <a:srgbClr val="3A3A3A"/>
                </a:solidFill>
                <a:latin typeface="system-ui"/>
              </a:rPr>
              <a:t>Пример: события веб браузера</a:t>
            </a:r>
            <a:endParaRPr lang="en-US" dirty="0">
              <a:solidFill>
                <a:srgbClr val="3A3A3A"/>
              </a:solidFill>
              <a:latin typeface="system-ui"/>
            </a:endParaRP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en-GB" smtClean="0"/>
              <a:pPr rtl="0"/>
              <a:t>21</a:t>
            </a:fld>
            <a:endParaRPr lang="en-GB"/>
          </a:p>
        </p:txBody>
      </p:sp>
      <p:pic>
        <p:nvPicPr>
          <p:cNvPr id="9" name="Picture Placeholder 8" descr="Top view of three men rowing a boat">
            <a:extLst>
              <a:ext uri="{FF2B5EF4-FFF2-40B4-BE49-F238E27FC236}">
                <a16:creationId xmlns:a16="http://schemas.microsoft.com/office/drawing/2014/main" id="{804D2684-B8EF-41B8-9C43-86A9D34E655A}"/>
              </a:ext>
            </a:extLst>
          </p:cNvPr>
          <p:cNvPicPr>
            <a:picLocks noGrp="1" noChangeAspect="1"/>
          </p:cNvPicPr>
          <p:nvPr>
            <p:ph type="pic" sz="quarter" idx="14"/>
          </p:nvPr>
        </p:nvPicPr>
        <p:blipFill>
          <a:blip r:embed="rId3"/>
          <a:stretch>
            <a:fillRect/>
          </a:stretch>
        </p:blipFill>
        <p:spPr>
          <a:xfrm>
            <a:off x="7560193" y="1345309"/>
            <a:ext cx="3737526" cy="3932633"/>
          </a:xfrm>
        </p:spPr>
      </p:pic>
    </p:spTree>
    <p:extLst>
      <p:ext uri="{BB962C8B-B14F-4D97-AF65-F5344CB8AC3E}">
        <p14:creationId xmlns:p14="http://schemas.microsoft.com/office/powerpoint/2010/main" val="1816738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F11A6B65-5A20-4F4D-ACBB-ED50132D4571}"/>
              </a:ext>
            </a:extLst>
          </p:cNvPr>
          <p:cNvSpPr>
            <a:spLocks noGrp="1"/>
          </p:cNvSpPr>
          <p:nvPr>
            <p:ph type="ctrTitle"/>
          </p:nvPr>
        </p:nvSpPr>
        <p:spPr/>
        <p:txBody>
          <a:bodyPr rtlCol="0"/>
          <a:lstStyle/>
          <a:p>
            <a:pPr rtl="0"/>
            <a:r>
              <a:rPr lang="en-GB"/>
              <a:t>THANK YOU</a:t>
            </a:r>
          </a:p>
        </p:txBody>
      </p:sp>
      <p:sp>
        <p:nvSpPr>
          <p:cNvPr id="22" name="TextBox 21">
            <a:extLst>
              <a:ext uri="{FF2B5EF4-FFF2-40B4-BE49-F238E27FC236}">
                <a16:creationId xmlns:a16="http://schemas.microsoft.com/office/drawing/2014/main" id="{19352CF6-0F22-45A8-B28B-37FAFCE5C5D6}"/>
              </a:ext>
            </a:extLst>
          </p:cNvPr>
          <p:cNvSpPr txBox="1"/>
          <p:nvPr/>
        </p:nvSpPr>
        <p:spPr>
          <a:xfrm>
            <a:off x="10251642" y="182562"/>
            <a:ext cx="1662546" cy="404658"/>
          </a:xfrm>
          <a:prstGeom prst="rect">
            <a:avLst/>
          </a:prstGeom>
          <a:noFill/>
        </p:spPr>
        <p:txBody>
          <a:bodyPr wrap="square" lIns="0" tIns="36000" rIns="0" bIns="0" rtlCol="0">
            <a:spAutoFit/>
          </a:bodyPr>
          <a:lstStyle/>
          <a:p>
            <a:pPr algn="r" rtl="0">
              <a:lnSpc>
                <a:spcPts val="1400"/>
              </a:lnSpc>
            </a:pPr>
            <a:r>
              <a:rPr lang="en-GB" sz="1600" b="1" spc="-100">
                <a:solidFill>
                  <a:schemeClr val="tx1">
                    <a:lumMod val="50000"/>
                    <a:lumOff val="50000"/>
                  </a:schemeClr>
                </a:solidFill>
                <a:latin typeface="Corbel" panose="020B0503020204020204" pitchFamily="34" charset="0"/>
              </a:rPr>
              <a:t>WOODGROVE</a:t>
            </a:r>
            <a:r>
              <a:rPr lang="en-GB" sz="1600" b="1" spc="-100">
                <a:solidFill>
                  <a:schemeClr val="accent1"/>
                </a:solidFill>
                <a:latin typeface="Corbel" panose="020B0503020204020204" pitchFamily="34" charset="0"/>
              </a:rPr>
              <a:t> </a:t>
            </a:r>
            <a:r>
              <a:rPr lang="en-GB" sz="1600" b="1" spc="-100">
                <a:solidFill>
                  <a:schemeClr val="tx1"/>
                </a:solidFill>
                <a:latin typeface="Corbel" panose="020B0503020204020204" pitchFamily="34" charset="0"/>
              </a:rPr>
              <a:t>BANK</a:t>
            </a:r>
          </a:p>
        </p:txBody>
      </p:sp>
    </p:spTree>
    <p:extLst>
      <p:ext uri="{BB962C8B-B14F-4D97-AF65-F5344CB8AC3E}">
        <p14:creationId xmlns:p14="http://schemas.microsoft.com/office/powerpoint/2010/main" val="4153678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bstract architecture polygon">
            <a:extLst>
              <a:ext uri="{FF2B5EF4-FFF2-40B4-BE49-F238E27FC236}">
                <a16:creationId xmlns:a16="http://schemas.microsoft.com/office/drawing/2014/main" id="{38475F7B-316A-47DC-9CBB-B074A5B5994C}"/>
              </a:ext>
            </a:extLst>
          </p:cNvPr>
          <p:cNvPicPr>
            <a:picLocks noGrp="1" noChangeAspect="1"/>
          </p:cNvPicPr>
          <p:nvPr>
            <p:ph type="pic" sz="quarter" idx="33"/>
          </p:nvPr>
        </p:nvPicPr>
        <p:blipFill>
          <a:blip r:embed="rId3"/>
          <a:stretch>
            <a:fillRect/>
          </a:stretch>
        </p:blipFill>
        <p:spPr>
          <a:xfrm>
            <a:off x="9980476" y="1085"/>
            <a:ext cx="2211524" cy="6189830"/>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445086" y="1212153"/>
            <a:ext cx="5184913" cy="432000"/>
          </a:xfrm>
        </p:spPr>
        <p:txBody>
          <a:bodyPr rtlCol="0"/>
          <a:lstStyle/>
          <a:p>
            <a:pPr rtl="0"/>
            <a:r>
              <a:rPr lang="en-US" dirty="0"/>
              <a:t>stack</a:t>
            </a:r>
            <a:endParaRPr lang="en-GB" dirty="0"/>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6416703" y="1915378"/>
            <a:ext cx="3213096" cy="1196122"/>
          </a:xfrm>
        </p:spPr>
        <p:txBody>
          <a:bodyPr rtlCol="0"/>
          <a:lstStyle/>
          <a:p>
            <a:pPr rtl="0"/>
            <a:r>
              <a:rPr lang="ru-RU" b="0" i="0" u="none" strike="noStrike" dirty="0">
                <a:solidFill>
                  <a:srgbClr val="111111"/>
                </a:solidFill>
                <a:effectLst/>
                <a:latin typeface="-apple-system"/>
              </a:rPr>
              <a:t>это базовая</a:t>
            </a:r>
            <a:r>
              <a:rPr lang="en-US" b="0" i="0" u="none" strike="noStrike" dirty="0">
                <a:solidFill>
                  <a:srgbClr val="111111"/>
                </a:solidFill>
                <a:effectLst/>
                <a:latin typeface="-apple-system"/>
              </a:rPr>
              <a:t>, </a:t>
            </a:r>
            <a:r>
              <a:rPr lang="ru-RU" b="0" i="0" u="none" strike="noStrike" dirty="0">
                <a:solidFill>
                  <a:srgbClr val="111111"/>
                </a:solidFill>
                <a:effectLst/>
                <a:latin typeface="-apple-system"/>
              </a:rPr>
              <a:t>линейная структура данных, которая позволяет добавлять или удалять элементы только в её начале.</a:t>
            </a:r>
            <a:endParaRPr lang="en-GB"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3753016" y="3746500"/>
            <a:ext cx="5876784" cy="2929574"/>
          </a:xfrm>
        </p:spPr>
        <p:txBody>
          <a:bodyPr rtlCol="0"/>
          <a:lstStyle/>
          <a:p>
            <a:pPr marL="0" indent="0" rtl="0">
              <a:buNone/>
            </a:pPr>
            <a:r>
              <a:rPr lang="ru-RU" sz="2800" dirty="0"/>
              <a:t>Основные операции</a:t>
            </a:r>
            <a:endParaRPr lang="en-GB" sz="2800" dirty="0"/>
          </a:p>
          <a:p>
            <a:pPr rtl="0"/>
            <a:r>
              <a:rPr lang="en-US" dirty="0"/>
              <a:t>Push – </a:t>
            </a:r>
            <a:r>
              <a:rPr lang="ru-RU" dirty="0"/>
              <a:t>добавить.</a:t>
            </a:r>
            <a:endParaRPr lang="en-GB" dirty="0"/>
          </a:p>
          <a:p>
            <a:pPr rtl="0"/>
            <a:r>
              <a:rPr lang="en-GB" dirty="0"/>
              <a:t>Pop</a:t>
            </a:r>
            <a:r>
              <a:rPr lang="ru-RU" dirty="0"/>
              <a:t> – удалить.</a:t>
            </a:r>
            <a:endParaRPr lang="en-GB" dirty="0"/>
          </a:p>
          <a:p>
            <a:pPr rtl="0"/>
            <a:r>
              <a:rPr lang="en-US" dirty="0" err="1"/>
              <a:t>toArray</a:t>
            </a:r>
            <a:r>
              <a:rPr lang="en-GB" dirty="0"/>
              <a:t> – </a:t>
            </a:r>
            <a:r>
              <a:rPr lang="ru-RU" dirty="0"/>
              <a:t>преобразовать в массив и показать.</a:t>
            </a:r>
          </a:p>
          <a:p>
            <a:pPr rtl="0"/>
            <a:r>
              <a:rPr lang="en-US" dirty="0"/>
              <a:t>Peek – </a:t>
            </a:r>
            <a:r>
              <a:rPr lang="ru-RU" dirty="0"/>
              <a:t>забрать.</a:t>
            </a:r>
            <a:endParaRPr lang="en-GB"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rtlCol="0"/>
          <a:lstStyle/>
          <a:p>
            <a:pPr rtl="0"/>
            <a:fld id="{19B51A1E-902D-48AF-9020-955120F399B6}" type="slidenum">
              <a:rPr lang="en-GB" smtClean="0"/>
              <a:pPr rtl="0"/>
              <a:t>3</a:t>
            </a:fld>
            <a:endParaRPr lang="en-GB"/>
          </a:p>
        </p:txBody>
      </p:sp>
      <p:pic>
        <p:nvPicPr>
          <p:cNvPr id="9" name="Picture 8">
            <a:extLst>
              <a:ext uri="{FF2B5EF4-FFF2-40B4-BE49-F238E27FC236}">
                <a16:creationId xmlns:a16="http://schemas.microsoft.com/office/drawing/2014/main" id="{5DAA2DA2-14F0-4842-E094-B871973BCFC0}"/>
              </a:ext>
            </a:extLst>
          </p:cNvPr>
          <p:cNvPicPr>
            <a:picLocks noChangeAspect="1"/>
          </p:cNvPicPr>
          <p:nvPr/>
        </p:nvPicPr>
        <p:blipFill>
          <a:blip r:embed="rId4"/>
          <a:stretch>
            <a:fillRect/>
          </a:stretch>
        </p:blipFill>
        <p:spPr>
          <a:xfrm>
            <a:off x="208124" y="213731"/>
            <a:ext cx="6148977" cy="3459772"/>
          </a:xfrm>
          <a:prstGeom prst="rect">
            <a:avLst/>
          </a:prstGeom>
        </p:spPr>
      </p:pic>
    </p:spTree>
    <p:extLst>
      <p:ext uri="{BB962C8B-B14F-4D97-AF65-F5344CB8AC3E}">
        <p14:creationId xmlns:p14="http://schemas.microsoft.com/office/powerpoint/2010/main" val="1573689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38D1A1-1B61-94DC-01EC-4CCE82981A16}"/>
              </a:ext>
            </a:extLst>
          </p:cNvPr>
          <p:cNvSpPr>
            <a:spLocks noGrp="1"/>
          </p:cNvSpPr>
          <p:nvPr>
            <p:ph type="title"/>
          </p:nvPr>
        </p:nvSpPr>
        <p:spPr/>
        <p:txBody>
          <a:bodyPr/>
          <a:lstStyle/>
          <a:p>
            <a:r>
              <a:rPr lang="ru-RU" dirty="0"/>
              <a:t>Сложность операций</a:t>
            </a:r>
            <a:endParaRPr lang="en-UA" dirty="0"/>
          </a:p>
        </p:txBody>
      </p:sp>
      <p:pic>
        <p:nvPicPr>
          <p:cNvPr id="8" name="Content Placeholder 7" descr="Table&#10;&#10;Description automatically generated">
            <a:extLst>
              <a:ext uri="{FF2B5EF4-FFF2-40B4-BE49-F238E27FC236}">
                <a16:creationId xmlns:a16="http://schemas.microsoft.com/office/drawing/2014/main" id="{D5AF4B60-BFBB-6619-5D85-BCC5C158D5D6}"/>
              </a:ext>
            </a:extLst>
          </p:cNvPr>
          <p:cNvPicPr>
            <a:picLocks noGrp="1" noChangeAspect="1"/>
          </p:cNvPicPr>
          <p:nvPr>
            <p:ph sz="half" idx="1"/>
          </p:nvPr>
        </p:nvPicPr>
        <p:blipFill>
          <a:blip r:embed="rId2"/>
          <a:stretch>
            <a:fillRect/>
          </a:stretch>
        </p:blipFill>
        <p:spPr>
          <a:xfrm>
            <a:off x="2745582" y="2454965"/>
            <a:ext cx="6884194" cy="3360141"/>
          </a:xfrm>
        </p:spPr>
      </p:pic>
      <p:sp>
        <p:nvSpPr>
          <p:cNvPr id="6" name="Slide Number Placeholder 5">
            <a:extLst>
              <a:ext uri="{FF2B5EF4-FFF2-40B4-BE49-F238E27FC236}">
                <a16:creationId xmlns:a16="http://schemas.microsoft.com/office/drawing/2014/main" id="{ECAB758B-E383-EF56-E786-D279906DC2E6}"/>
              </a:ext>
            </a:extLst>
          </p:cNvPr>
          <p:cNvSpPr>
            <a:spLocks noGrp="1"/>
          </p:cNvSpPr>
          <p:nvPr>
            <p:ph type="sldNum" sz="quarter" idx="34"/>
          </p:nvPr>
        </p:nvSpPr>
        <p:spPr/>
        <p:txBody>
          <a:bodyPr/>
          <a:lstStyle/>
          <a:p>
            <a:pPr rtl="0"/>
            <a:fld id="{19B51A1E-902D-48AF-9020-955120F399B6}" type="slidenum">
              <a:rPr lang="en-GB" noProof="0" smtClean="0"/>
              <a:pPr rtl="0"/>
              <a:t>4</a:t>
            </a:fld>
            <a:endParaRPr lang="en-GB" noProof="0"/>
          </a:p>
        </p:txBody>
      </p:sp>
      <p:pic>
        <p:nvPicPr>
          <p:cNvPr id="9" name="Picture Placeholder 9" descr="Abstract architecture polygon">
            <a:extLst>
              <a:ext uri="{FF2B5EF4-FFF2-40B4-BE49-F238E27FC236}">
                <a16:creationId xmlns:a16="http://schemas.microsoft.com/office/drawing/2014/main" id="{0228C338-07E0-F142-A9AA-FCFDF75F065E}"/>
              </a:ext>
            </a:extLst>
          </p:cNvPr>
          <p:cNvPicPr>
            <a:picLocks noGrp="1" noChangeAspect="1"/>
          </p:cNvPicPr>
          <p:nvPr>
            <p:ph type="pic" sz="quarter" idx="33"/>
          </p:nvPr>
        </p:nvPicPr>
        <p:blipFill>
          <a:blip r:embed="rId3"/>
          <a:srcRect l="15" r="15"/>
          <a:stretch>
            <a:fillRect/>
          </a:stretch>
        </p:blipFill>
        <p:spPr/>
      </p:pic>
    </p:spTree>
    <p:extLst>
      <p:ext uri="{BB962C8B-B14F-4D97-AF65-F5344CB8AC3E}">
        <p14:creationId xmlns:p14="http://schemas.microsoft.com/office/powerpoint/2010/main" val="3999139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rtlCol="0"/>
          <a:lstStyle/>
          <a:p>
            <a:pPr rtl="0"/>
            <a:r>
              <a:rPr lang="ru-RU" dirty="0"/>
              <a:t>Вывод</a:t>
            </a:r>
            <a:endParaRPr lang="en-GB" dirty="0"/>
          </a:p>
        </p:txBody>
      </p:sp>
      <p:sp>
        <p:nvSpPr>
          <p:cNvPr id="4" name="Content Placeholder 3">
            <a:extLst>
              <a:ext uri="{FF2B5EF4-FFF2-40B4-BE49-F238E27FC236}">
                <a16:creationId xmlns:a16="http://schemas.microsoft.com/office/drawing/2014/main" id="{125E40B9-054F-4D79-BD17-68E71C740D01}"/>
              </a:ext>
            </a:extLst>
          </p:cNvPr>
          <p:cNvSpPr>
            <a:spLocks noGrp="1"/>
          </p:cNvSpPr>
          <p:nvPr>
            <p:ph sz="half" idx="1"/>
          </p:nvPr>
        </p:nvSpPr>
        <p:spPr/>
        <p:txBody>
          <a:bodyPr rtlCol="0"/>
          <a:lstStyle/>
          <a:p>
            <a:pPr marL="0" indent="0" rtl="0">
              <a:buNone/>
            </a:pPr>
            <a:r>
              <a:rPr lang="ru-RU" sz="3200" dirty="0" err="1"/>
              <a:t>Стэк</a:t>
            </a:r>
            <a:r>
              <a:rPr lang="ru-RU" sz="3200" dirty="0"/>
              <a:t> полезен</a:t>
            </a:r>
            <a:endParaRPr lang="en-GB" sz="3200" dirty="0"/>
          </a:p>
          <a:p>
            <a:pPr marL="0" indent="0" rtl="0">
              <a:buNone/>
            </a:pPr>
            <a:r>
              <a:rPr lang="ru-RU" b="0" i="0" u="none" strike="noStrike" dirty="0">
                <a:solidFill>
                  <a:srgbClr val="3A3A3A"/>
                </a:solidFill>
                <a:effectLst/>
                <a:latin typeface="system-ui"/>
              </a:rPr>
              <a:t>когда мы хотим добавить данные в последовательном порядке и удалить эти данные. Основываясь на своем определении, стек может удалить только самые последние добавленные данные.</a:t>
            </a:r>
            <a:endParaRPr lang="en-US" b="0" i="0" u="none" strike="noStrike" dirty="0">
              <a:solidFill>
                <a:srgbClr val="3A3A3A"/>
              </a:solidFill>
              <a:effectLst/>
              <a:latin typeface="system-ui"/>
            </a:endParaRPr>
          </a:p>
          <a:p>
            <a:pPr marL="0" indent="0" rtl="0">
              <a:buNone/>
            </a:pPr>
            <a:endParaRPr lang="en-GB" dirty="0">
              <a:solidFill>
                <a:srgbClr val="3A3A3A"/>
              </a:solidFill>
              <a:latin typeface="system-ui"/>
            </a:endParaRPr>
          </a:p>
          <a:p>
            <a:pPr marL="0" indent="0" rtl="0">
              <a:buNone/>
            </a:pPr>
            <a:r>
              <a:rPr lang="ru-RU" dirty="0">
                <a:solidFill>
                  <a:srgbClr val="3A3A3A"/>
                </a:solidFill>
                <a:latin typeface="system-ui"/>
              </a:rPr>
              <a:t>Пример: </a:t>
            </a:r>
            <a:r>
              <a:rPr lang="en-US" dirty="0">
                <a:solidFill>
                  <a:srgbClr val="3A3A3A"/>
                </a:solidFill>
                <a:latin typeface="system-ui"/>
              </a:rPr>
              <a:t>call stack</a:t>
            </a: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en-GB" smtClean="0"/>
              <a:pPr rtl="0"/>
              <a:t>5</a:t>
            </a:fld>
            <a:endParaRPr lang="en-GB"/>
          </a:p>
        </p:txBody>
      </p:sp>
      <p:pic>
        <p:nvPicPr>
          <p:cNvPr id="9" name="Picture Placeholder 8" descr="Top view of three men rowing a boat">
            <a:extLst>
              <a:ext uri="{FF2B5EF4-FFF2-40B4-BE49-F238E27FC236}">
                <a16:creationId xmlns:a16="http://schemas.microsoft.com/office/drawing/2014/main" id="{804D2684-B8EF-41B8-9C43-86A9D34E655A}"/>
              </a:ext>
            </a:extLst>
          </p:cNvPr>
          <p:cNvPicPr>
            <a:picLocks noGrp="1" noChangeAspect="1"/>
          </p:cNvPicPr>
          <p:nvPr>
            <p:ph type="pic" sz="quarter" idx="14"/>
          </p:nvPr>
        </p:nvPicPr>
        <p:blipFill>
          <a:blip r:embed="rId3"/>
          <a:stretch>
            <a:fillRect/>
          </a:stretch>
        </p:blipFill>
        <p:spPr>
          <a:xfrm>
            <a:off x="7560193" y="1345309"/>
            <a:ext cx="3737526" cy="3932633"/>
          </a:xfrm>
        </p:spPr>
      </p:pic>
    </p:spTree>
    <p:extLst>
      <p:ext uri="{BB962C8B-B14F-4D97-AF65-F5344CB8AC3E}">
        <p14:creationId xmlns:p14="http://schemas.microsoft.com/office/powerpoint/2010/main" val="3640701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rtlCol="0"/>
          <a:lstStyle/>
          <a:p>
            <a:pPr rtl="0"/>
            <a:r>
              <a:rPr lang="ru-RU" dirty="0"/>
              <a:t>Связанный список</a:t>
            </a:r>
            <a:endParaRPr lang="en-GB"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rtlCol="0"/>
          <a:lstStyle/>
          <a:p>
            <a:pPr rtl="0"/>
            <a:r>
              <a:rPr lang="ru-RU" dirty="0"/>
              <a:t>несколько значений хранятся</a:t>
            </a:r>
            <a:r>
              <a:rPr lang="en-US" dirty="0"/>
              <a:t> </a:t>
            </a:r>
            <a:r>
              <a:rPr lang="ru-RU" dirty="0"/>
              <a:t>последовательно</a:t>
            </a:r>
            <a:endParaRPr lang="en-GB"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rtlCol="0"/>
          <a:lstStyle/>
          <a:p>
            <a:pPr rtl="0"/>
            <a:fld id="{19B51A1E-902D-48AF-9020-955120F399B6}" type="slidenum">
              <a:rPr lang="en-GB" smtClean="0"/>
              <a:pPr rtl="0"/>
              <a:t>6</a:t>
            </a:fld>
            <a:endParaRPr lang="en-GB"/>
          </a:p>
        </p:txBody>
      </p:sp>
    </p:spTree>
    <p:extLst>
      <p:ext uri="{BB962C8B-B14F-4D97-AF65-F5344CB8AC3E}">
        <p14:creationId xmlns:p14="http://schemas.microsoft.com/office/powerpoint/2010/main" val="4091674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bstract architecture polygon">
            <a:extLst>
              <a:ext uri="{FF2B5EF4-FFF2-40B4-BE49-F238E27FC236}">
                <a16:creationId xmlns:a16="http://schemas.microsoft.com/office/drawing/2014/main" id="{38475F7B-316A-47DC-9CBB-B074A5B5994C}"/>
              </a:ext>
            </a:extLst>
          </p:cNvPr>
          <p:cNvPicPr>
            <a:picLocks noGrp="1" noChangeAspect="1"/>
          </p:cNvPicPr>
          <p:nvPr>
            <p:ph type="pic" sz="quarter" idx="33"/>
          </p:nvPr>
        </p:nvPicPr>
        <p:blipFill>
          <a:blip r:embed="rId3"/>
          <a:stretch>
            <a:fillRect/>
          </a:stretch>
        </p:blipFill>
        <p:spPr>
          <a:xfrm>
            <a:off x="9980476" y="1085"/>
            <a:ext cx="2211524" cy="6189830"/>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445086" y="645643"/>
            <a:ext cx="5184913" cy="610815"/>
          </a:xfrm>
        </p:spPr>
        <p:txBody>
          <a:bodyPr rtlCol="0"/>
          <a:lstStyle/>
          <a:p>
            <a:pPr rtl="0"/>
            <a:r>
              <a:rPr lang="ru-RU" dirty="0"/>
              <a:t>Связанный список</a:t>
            </a:r>
            <a:endParaRPr lang="en-GB" dirty="0"/>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5429839" y="1348868"/>
            <a:ext cx="4199960" cy="1195625"/>
          </a:xfrm>
        </p:spPr>
        <p:txBody>
          <a:bodyPr rtlCol="0"/>
          <a:lstStyle/>
          <a:p>
            <a:pPr rtl="0"/>
            <a:r>
              <a:rPr lang="ru-RU" b="0" i="0" u="none" strike="noStrike" dirty="0">
                <a:solidFill>
                  <a:srgbClr val="111111"/>
                </a:solidFill>
                <a:effectLst/>
                <a:latin typeface="-apple-system"/>
              </a:rPr>
              <a:t>группы узлов, которые вместе образуют последовательность. Каждый узел содержит две вещи: фактические данные, которые в нем хранятся и </a:t>
            </a:r>
            <a:r>
              <a:rPr lang="ru-RU" b="0" i="0" u="none" strike="noStrike" dirty="0" err="1">
                <a:solidFill>
                  <a:srgbClr val="111111"/>
                </a:solidFill>
                <a:effectLst/>
                <a:latin typeface="-apple-system"/>
              </a:rPr>
              <a:t>указательна</a:t>
            </a:r>
            <a:r>
              <a:rPr lang="ru-RU" b="0" i="0" u="none" strike="noStrike" dirty="0">
                <a:solidFill>
                  <a:srgbClr val="111111"/>
                </a:solidFill>
                <a:effectLst/>
                <a:latin typeface="-apple-system"/>
              </a:rPr>
              <a:t> следующий узел в последовательности. </a:t>
            </a:r>
            <a:endParaRPr lang="en-GB"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rtlCol="0"/>
          <a:lstStyle/>
          <a:p>
            <a:pPr rtl="0"/>
            <a:fld id="{19B51A1E-902D-48AF-9020-955120F399B6}" type="slidenum">
              <a:rPr lang="en-GB" smtClean="0"/>
              <a:pPr rtl="0"/>
              <a:t>7</a:t>
            </a:fld>
            <a:endParaRPr lang="en-GB"/>
          </a:p>
        </p:txBody>
      </p:sp>
      <p:pic>
        <p:nvPicPr>
          <p:cNvPr id="5" name="Picture 4">
            <a:extLst>
              <a:ext uri="{FF2B5EF4-FFF2-40B4-BE49-F238E27FC236}">
                <a16:creationId xmlns:a16="http://schemas.microsoft.com/office/drawing/2014/main" id="{8F837FB1-E092-6170-26E3-50E1B1B846A6}"/>
              </a:ext>
            </a:extLst>
          </p:cNvPr>
          <p:cNvPicPr>
            <a:picLocks noChangeAspect="1"/>
          </p:cNvPicPr>
          <p:nvPr/>
        </p:nvPicPr>
        <p:blipFill>
          <a:blip r:embed="rId4"/>
          <a:stretch>
            <a:fillRect/>
          </a:stretch>
        </p:blipFill>
        <p:spPr>
          <a:xfrm>
            <a:off x="249286" y="250250"/>
            <a:ext cx="4419600" cy="1409700"/>
          </a:xfrm>
          <a:prstGeom prst="rect">
            <a:avLst/>
          </a:prstGeom>
        </p:spPr>
      </p:pic>
      <p:pic>
        <p:nvPicPr>
          <p:cNvPr id="7" name="Picture 6">
            <a:extLst>
              <a:ext uri="{FF2B5EF4-FFF2-40B4-BE49-F238E27FC236}">
                <a16:creationId xmlns:a16="http://schemas.microsoft.com/office/drawing/2014/main" id="{5E65528A-5056-5246-9B80-CD9D04889752}"/>
              </a:ext>
            </a:extLst>
          </p:cNvPr>
          <p:cNvPicPr>
            <a:picLocks noChangeAspect="1"/>
          </p:cNvPicPr>
          <p:nvPr/>
        </p:nvPicPr>
        <p:blipFill>
          <a:blip r:embed="rId5"/>
          <a:stretch>
            <a:fillRect/>
          </a:stretch>
        </p:blipFill>
        <p:spPr>
          <a:xfrm>
            <a:off x="249286" y="2914650"/>
            <a:ext cx="4419600" cy="1028700"/>
          </a:xfrm>
          <a:prstGeom prst="rect">
            <a:avLst/>
          </a:prstGeom>
        </p:spPr>
      </p:pic>
      <p:pic>
        <p:nvPicPr>
          <p:cNvPr id="8" name="Picture 7">
            <a:extLst>
              <a:ext uri="{FF2B5EF4-FFF2-40B4-BE49-F238E27FC236}">
                <a16:creationId xmlns:a16="http://schemas.microsoft.com/office/drawing/2014/main" id="{55C62A7E-DAEB-9F8C-4275-DB8406596819}"/>
              </a:ext>
            </a:extLst>
          </p:cNvPr>
          <p:cNvPicPr>
            <a:picLocks noChangeAspect="1"/>
          </p:cNvPicPr>
          <p:nvPr/>
        </p:nvPicPr>
        <p:blipFill>
          <a:blip r:embed="rId6"/>
          <a:stretch>
            <a:fillRect/>
          </a:stretch>
        </p:blipFill>
        <p:spPr>
          <a:xfrm>
            <a:off x="249286" y="5035215"/>
            <a:ext cx="4419600" cy="1155700"/>
          </a:xfrm>
          <a:prstGeom prst="rect">
            <a:avLst/>
          </a:prstGeom>
        </p:spPr>
      </p:pic>
      <p:sp>
        <p:nvSpPr>
          <p:cNvPr id="16" name="Content Placeholder 3">
            <a:extLst>
              <a:ext uri="{FF2B5EF4-FFF2-40B4-BE49-F238E27FC236}">
                <a16:creationId xmlns:a16="http://schemas.microsoft.com/office/drawing/2014/main" id="{C4C00543-AC94-9EA6-24B0-9AFB89D97CA0}"/>
              </a:ext>
            </a:extLst>
          </p:cNvPr>
          <p:cNvSpPr>
            <a:spLocks noGrp="1"/>
          </p:cNvSpPr>
          <p:nvPr>
            <p:ph sz="half" idx="1"/>
          </p:nvPr>
        </p:nvSpPr>
        <p:spPr>
          <a:xfrm>
            <a:off x="5429838" y="3192837"/>
            <a:ext cx="4199961" cy="3004157"/>
          </a:xfrm>
        </p:spPr>
        <p:txBody>
          <a:bodyPr rtlCol="0"/>
          <a:lstStyle/>
          <a:p>
            <a:pPr marL="0" indent="0" rtl="0">
              <a:buNone/>
            </a:pPr>
            <a:r>
              <a:rPr lang="ru-RU" sz="2800" dirty="0"/>
              <a:t>Основные операции</a:t>
            </a:r>
            <a:endParaRPr lang="en-GB" sz="2800" dirty="0"/>
          </a:p>
          <a:p>
            <a:pPr rtl="0"/>
            <a:r>
              <a:rPr lang="ru-RU" dirty="0"/>
              <a:t>Добавление</a:t>
            </a:r>
            <a:r>
              <a:rPr lang="en-GB" dirty="0"/>
              <a:t>. </a:t>
            </a:r>
          </a:p>
          <a:p>
            <a:pPr rtl="0"/>
            <a:r>
              <a:rPr lang="ru-RU" dirty="0"/>
              <a:t>Удаление</a:t>
            </a:r>
            <a:r>
              <a:rPr lang="en-GB" dirty="0"/>
              <a:t>. </a:t>
            </a:r>
          </a:p>
          <a:p>
            <a:pPr rtl="0"/>
            <a:r>
              <a:rPr lang="ru-RU" dirty="0"/>
              <a:t>Поиск элемента</a:t>
            </a:r>
            <a:r>
              <a:rPr lang="en-GB" dirty="0"/>
              <a:t>. </a:t>
            </a:r>
          </a:p>
          <a:p>
            <a:pPr rtl="0"/>
            <a:r>
              <a:rPr lang="ru-RU" dirty="0"/>
              <a:t>Получение длинны</a:t>
            </a:r>
          </a:p>
          <a:p>
            <a:pPr rtl="0"/>
            <a:r>
              <a:rPr lang="ru-RU" dirty="0"/>
              <a:t>Проверка на пустоту</a:t>
            </a:r>
          </a:p>
          <a:p>
            <a:pPr rtl="0"/>
            <a:r>
              <a:rPr lang="ru-RU" dirty="0"/>
              <a:t>Трансформация в массив</a:t>
            </a:r>
            <a:endParaRPr lang="en-GB" dirty="0"/>
          </a:p>
        </p:txBody>
      </p:sp>
    </p:spTree>
    <p:extLst>
      <p:ext uri="{BB962C8B-B14F-4D97-AF65-F5344CB8AC3E}">
        <p14:creationId xmlns:p14="http://schemas.microsoft.com/office/powerpoint/2010/main" val="1329746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38D1A1-1B61-94DC-01EC-4CCE82981A16}"/>
              </a:ext>
            </a:extLst>
          </p:cNvPr>
          <p:cNvSpPr>
            <a:spLocks noGrp="1"/>
          </p:cNvSpPr>
          <p:nvPr>
            <p:ph type="title"/>
          </p:nvPr>
        </p:nvSpPr>
        <p:spPr/>
        <p:txBody>
          <a:bodyPr/>
          <a:lstStyle/>
          <a:p>
            <a:r>
              <a:rPr lang="ru-RU" dirty="0"/>
              <a:t>Сложность операций</a:t>
            </a:r>
            <a:endParaRPr lang="en-UA" dirty="0"/>
          </a:p>
        </p:txBody>
      </p:sp>
      <p:pic>
        <p:nvPicPr>
          <p:cNvPr id="8" name="Content Placeholder 7">
            <a:extLst>
              <a:ext uri="{FF2B5EF4-FFF2-40B4-BE49-F238E27FC236}">
                <a16:creationId xmlns:a16="http://schemas.microsoft.com/office/drawing/2014/main" id="{D5AF4B60-BFBB-6619-5D85-BCC5C158D5D6}"/>
              </a:ext>
            </a:extLst>
          </p:cNvPr>
          <p:cNvPicPr>
            <a:picLocks noGrp="1" noChangeAspect="1"/>
          </p:cNvPicPr>
          <p:nvPr>
            <p:ph sz="half" idx="1"/>
          </p:nvPr>
        </p:nvPicPr>
        <p:blipFill>
          <a:blip r:embed="rId2"/>
          <a:srcRect/>
          <a:stretch/>
        </p:blipFill>
        <p:spPr>
          <a:xfrm>
            <a:off x="2745582" y="2454965"/>
            <a:ext cx="6884194" cy="3360141"/>
          </a:xfrm>
        </p:spPr>
      </p:pic>
      <p:sp>
        <p:nvSpPr>
          <p:cNvPr id="6" name="Slide Number Placeholder 5">
            <a:extLst>
              <a:ext uri="{FF2B5EF4-FFF2-40B4-BE49-F238E27FC236}">
                <a16:creationId xmlns:a16="http://schemas.microsoft.com/office/drawing/2014/main" id="{ECAB758B-E383-EF56-E786-D279906DC2E6}"/>
              </a:ext>
            </a:extLst>
          </p:cNvPr>
          <p:cNvSpPr>
            <a:spLocks noGrp="1"/>
          </p:cNvSpPr>
          <p:nvPr>
            <p:ph type="sldNum" sz="quarter" idx="34"/>
          </p:nvPr>
        </p:nvSpPr>
        <p:spPr/>
        <p:txBody>
          <a:bodyPr/>
          <a:lstStyle/>
          <a:p>
            <a:pPr rtl="0"/>
            <a:fld id="{19B51A1E-902D-48AF-9020-955120F399B6}" type="slidenum">
              <a:rPr lang="en-GB" noProof="0" smtClean="0"/>
              <a:pPr rtl="0"/>
              <a:t>8</a:t>
            </a:fld>
            <a:endParaRPr lang="en-GB" noProof="0"/>
          </a:p>
        </p:txBody>
      </p:sp>
      <p:pic>
        <p:nvPicPr>
          <p:cNvPr id="9" name="Picture Placeholder 9" descr="Abstract architecture polygon">
            <a:extLst>
              <a:ext uri="{FF2B5EF4-FFF2-40B4-BE49-F238E27FC236}">
                <a16:creationId xmlns:a16="http://schemas.microsoft.com/office/drawing/2014/main" id="{0228C338-07E0-F142-A9AA-FCFDF75F065E}"/>
              </a:ext>
            </a:extLst>
          </p:cNvPr>
          <p:cNvPicPr>
            <a:picLocks noGrp="1" noChangeAspect="1"/>
          </p:cNvPicPr>
          <p:nvPr>
            <p:ph type="pic" sz="quarter" idx="33"/>
          </p:nvPr>
        </p:nvPicPr>
        <p:blipFill>
          <a:blip r:embed="rId3"/>
          <a:srcRect l="15" r="15"/>
          <a:stretch>
            <a:fillRect/>
          </a:stretch>
        </p:blipFill>
        <p:spPr/>
      </p:pic>
    </p:spTree>
    <p:extLst>
      <p:ext uri="{BB962C8B-B14F-4D97-AF65-F5344CB8AC3E}">
        <p14:creationId xmlns:p14="http://schemas.microsoft.com/office/powerpoint/2010/main" val="48131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rtlCol="0"/>
          <a:lstStyle/>
          <a:p>
            <a:pPr rtl="0"/>
            <a:r>
              <a:rPr lang="ru-RU" dirty="0"/>
              <a:t>вывод</a:t>
            </a:r>
            <a:endParaRPr lang="en-GB" dirty="0"/>
          </a:p>
        </p:txBody>
      </p:sp>
      <p:sp>
        <p:nvSpPr>
          <p:cNvPr id="4" name="Content Placeholder 3">
            <a:extLst>
              <a:ext uri="{FF2B5EF4-FFF2-40B4-BE49-F238E27FC236}">
                <a16:creationId xmlns:a16="http://schemas.microsoft.com/office/drawing/2014/main" id="{125E40B9-054F-4D79-BD17-68E71C740D01}"/>
              </a:ext>
            </a:extLst>
          </p:cNvPr>
          <p:cNvSpPr>
            <a:spLocks noGrp="1"/>
          </p:cNvSpPr>
          <p:nvPr>
            <p:ph sz="half" idx="1"/>
          </p:nvPr>
        </p:nvSpPr>
        <p:spPr>
          <a:xfrm>
            <a:off x="3013543" y="1343906"/>
            <a:ext cx="4546649" cy="3933645"/>
          </a:xfrm>
        </p:spPr>
        <p:txBody>
          <a:bodyPr rtlCol="0"/>
          <a:lstStyle/>
          <a:p>
            <a:pPr marL="0" indent="0" rtl="0">
              <a:buNone/>
            </a:pPr>
            <a:r>
              <a:rPr lang="ru-RU" sz="3200" b="0" i="0" u="none" strike="noStrike" dirty="0">
                <a:solidFill>
                  <a:srgbClr val="303135"/>
                </a:solidFill>
                <a:effectLst/>
                <a:latin typeface="-apple-system"/>
              </a:rPr>
              <a:t>Связные списки </a:t>
            </a:r>
          </a:p>
          <a:p>
            <a:pPr marL="0" indent="0" rtl="0">
              <a:buNone/>
            </a:pPr>
            <a:r>
              <a:rPr lang="ru-RU" b="0" i="0" u="none" strike="noStrike" dirty="0">
                <a:solidFill>
                  <a:srgbClr val="303135"/>
                </a:solidFill>
                <a:effectLst/>
                <a:latin typeface="-apple-system"/>
              </a:rPr>
              <a:t>Концепция использования узлов, которые указывают друг на друга, используется во многих других структурах данных, встроенных во многие языки программирования более высокого уровня. Хорошее понимание того, как работают связные списки, важно для общего понимания о создании и использовании других структур данных.</a:t>
            </a:r>
            <a:endParaRPr lang="en-US" b="0" i="0" u="none" strike="noStrike" dirty="0">
              <a:solidFill>
                <a:srgbClr val="303135"/>
              </a:solidFill>
              <a:effectLst/>
              <a:latin typeface="-apple-system"/>
            </a:endParaRPr>
          </a:p>
          <a:p>
            <a:pPr marL="0" indent="0" rtl="0">
              <a:buNone/>
            </a:pPr>
            <a:endParaRPr lang="ru-RU" dirty="0">
              <a:solidFill>
                <a:srgbClr val="303135"/>
              </a:solidFill>
              <a:latin typeface="-apple-system"/>
            </a:endParaRPr>
          </a:p>
          <a:p>
            <a:pPr marL="0" indent="0" rtl="0">
              <a:buNone/>
            </a:pPr>
            <a:r>
              <a:rPr lang="ru-RU" dirty="0">
                <a:solidFill>
                  <a:srgbClr val="303135"/>
                </a:solidFill>
                <a:latin typeface="-apple-system"/>
              </a:rPr>
              <a:t>Пример: слушатели событий в С++</a:t>
            </a:r>
            <a:endParaRPr lang="en-GB" dirty="0"/>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en-GB" smtClean="0"/>
              <a:pPr rtl="0"/>
              <a:t>9</a:t>
            </a:fld>
            <a:endParaRPr lang="en-GB"/>
          </a:p>
        </p:txBody>
      </p:sp>
      <p:pic>
        <p:nvPicPr>
          <p:cNvPr id="9" name="Picture Placeholder 8" descr="Top view of three men rowing a boat">
            <a:extLst>
              <a:ext uri="{FF2B5EF4-FFF2-40B4-BE49-F238E27FC236}">
                <a16:creationId xmlns:a16="http://schemas.microsoft.com/office/drawing/2014/main" id="{804D2684-B8EF-41B8-9C43-86A9D34E655A}"/>
              </a:ext>
            </a:extLst>
          </p:cNvPr>
          <p:cNvPicPr>
            <a:picLocks noGrp="1" noChangeAspect="1"/>
          </p:cNvPicPr>
          <p:nvPr>
            <p:ph type="pic" sz="quarter" idx="14"/>
          </p:nvPr>
        </p:nvPicPr>
        <p:blipFill>
          <a:blip r:embed="rId3"/>
          <a:stretch>
            <a:fillRect/>
          </a:stretch>
        </p:blipFill>
        <p:spPr>
          <a:xfrm>
            <a:off x="7560193" y="1345309"/>
            <a:ext cx="3737526" cy="3932633"/>
          </a:xfrm>
        </p:spPr>
      </p:pic>
    </p:spTree>
    <p:extLst>
      <p:ext uri="{BB962C8B-B14F-4D97-AF65-F5344CB8AC3E}">
        <p14:creationId xmlns:p14="http://schemas.microsoft.com/office/powerpoint/2010/main" val="3206135055"/>
      </p:ext>
    </p:extLst>
  </p:cSld>
  <p:clrMapOvr>
    <a:masterClrMapping/>
  </p:clrMapOvr>
</p:sld>
</file>

<file path=ppt/theme/theme1.xml><?xml version="1.0" encoding="utf-8"?>
<a:theme xmlns:a="http://schemas.openxmlformats.org/drawingml/2006/main"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677756_TF67328976" id="{8D41288C-A143-4C55-A19F-9A38F7741759}" vid="{98B99BFD-3B7E-4AE0-80A8-38C1178D3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934E25-8442-49E9-ABDF-3146C4145F3B}">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1BBB5711-29E1-4F8E-81A0-7947C57B2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6CB1848-D3E0-4F10-B640-720BE758B8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2390</TotalTime>
  <Words>525</Words>
  <Application>Microsoft Macintosh PowerPoint</Application>
  <PresentationFormat>Widescreen</PresentationFormat>
  <Paragraphs>120</Paragraphs>
  <Slides>22</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-apple-system</vt:lpstr>
      <vt:lpstr>Arial</vt:lpstr>
      <vt:lpstr>Calibri</vt:lpstr>
      <vt:lpstr>Corbel</vt:lpstr>
      <vt:lpstr>system-ui</vt:lpstr>
      <vt:lpstr>Times New Roman</vt:lpstr>
      <vt:lpstr>Office Theme</vt:lpstr>
      <vt:lpstr>Структуры данных</vt:lpstr>
      <vt:lpstr>STack</vt:lpstr>
      <vt:lpstr>stack</vt:lpstr>
      <vt:lpstr>Сложность операций</vt:lpstr>
      <vt:lpstr>Вывод</vt:lpstr>
      <vt:lpstr>Связанный список</vt:lpstr>
      <vt:lpstr>Связанный список</vt:lpstr>
      <vt:lpstr>Сложность операций</vt:lpstr>
      <vt:lpstr>вывод</vt:lpstr>
      <vt:lpstr>queue</vt:lpstr>
      <vt:lpstr>QUEUE</vt:lpstr>
      <vt:lpstr>Сложность операций</vt:lpstr>
      <vt:lpstr>Вывод</vt:lpstr>
      <vt:lpstr>Бинарное дерево</vt:lpstr>
      <vt:lpstr>Бинарное дерево</vt:lpstr>
      <vt:lpstr>Сложность операций</vt:lpstr>
      <vt:lpstr>вывод</vt:lpstr>
      <vt:lpstr>ХЭШ таблицы</vt:lpstr>
      <vt:lpstr>Хэш таблицы</vt:lpstr>
      <vt:lpstr>Сложность операций</vt:lpstr>
      <vt:lpstr>Вывод</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Структуры данных</dc:title>
  <dc:creator>SAVCHUK, Serhii</dc:creator>
  <cp:lastModifiedBy>SAVCHUK, Serhii</cp:lastModifiedBy>
  <cp:revision>1</cp:revision>
  <dcterms:created xsi:type="dcterms:W3CDTF">2023-04-18T15:10:16Z</dcterms:created>
  <dcterms:modified xsi:type="dcterms:W3CDTF">2023-04-20T07:00:29Z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